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001132"/>
    <a:srgbClr val="FFFFFF"/>
    <a:srgbClr val="CCFFFF"/>
    <a:srgbClr val="CCFFCC"/>
    <a:srgbClr val="3333FF"/>
    <a:srgbClr val="CCCCFF"/>
    <a:srgbClr val="D5D7FB"/>
    <a:srgbClr val="D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0995" autoAdjust="0"/>
  </p:normalViewPr>
  <p:slideViewPr>
    <p:cSldViewPr showGuides="1">
      <p:cViewPr varScale="1">
        <p:scale>
          <a:sx n="91" d="100"/>
          <a:sy n="91" d="100"/>
        </p:scale>
        <p:origin x="3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7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18576"/>
    </p:cViewPr>
  </p:sorterViewPr>
  <p:notesViewPr>
    <p:cSldViewPr showGuides="1">
      <p:cViewPr>
        <p:scale>
          <a:sx n="80" d="100"/>
          <a:sy n="80" d="100"/>
        </p:scale>
        <p:origin x="2292" y="67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27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3878" tIns="46939" rIns="93878" bIns="469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90E980-1BC9-4EC9-8F55-28FFCD5E08FF}" type="datetime1">
              <a:rPr lang="en-US" smtClean="0"/>
              <a:t>12/12/2016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78" tIns="46939" rIns="93878" bIns="4693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2775"/>
            <a:ext cx="5564188" cy="4187825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49DC0C-B9C0-4B05-8E4A-9A0BDB5AB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305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5498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6C2F42F-57DC-4AE1-AB33-E5662E693075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5498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F3EFD2-9C6A-4060-8CB1-F0BF47F70E73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43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22775"/>
            <a:ext cx="594995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200" baseline="0" dirty="0"/>
              <a:t> Everything from the 1099-INT is entered on this </a:t>
            </a:r>
            <a:r>
              <a:rPr lang="en-US" sz="1200" baseline="0" dirty="0" err="1"/>
              <a:t>TaxSlayer</a:t>
            </a:r>
            <a:r>
              <a:rPr lang="en-US" sz="1200" baseline="0" dirty="0"/>
              <a:t> screen except the tax-exempt interest shown in Box 8</a:t>
            </a:r>
          </a:p>
          <a:p>
            <a:pPr>
              <a:buFont typeface="Arial" pitchFamily="34" charset="0"/>
              <a:buChar char="•"/>
              <a:defRPr/>
            </a:pPr>
            <a:endParaRPr lang="en-US" sz="1200" baseline="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200" baseline="0" dirty="0"/>
              <a:t> The taxable interest </a:t>
            </a:r>
            <a:r>
              <a:rPr lang="en-US" sz="1200" dirty="0"/>
              <a:t>from this screen flows through to Schedule B &amp; to 1040 Lines 8a Taxable Interest and</a:t>
            </a:r>
            <a:r>
              <a:rPr lang="en-US" sz="1200" baseline="0" dirty="0"/>
              <a:t> then to NJ 1040 Lines 15a Taxable Interest</a:t>
            </a:r>
            <a:endParaRPr lang="en-US" sz="2500" dirty="0"/>
          </a:p>
          <a:p>
            <a:pPr>
              <a:buFont typeface="Arial" pitchFamily="34" charset="0"/>
              <a:buNone/>
              <a:defRPr/>
            </a:pPr>
            <a:endParaRPr lang="en-US" sz="2500" dirty="0"/>
          </a:p>
          <a:p>
            <a:pPr>
              <a:defRPr/>
            </a:pPr>
            <a:endParaRPr lang="en-US" dirty="0"/>
          </a:p>
        </p:txBody>
      </p:sp>
      <p:sp>
        <p:nvSpPr>
          <p:cNvPr id="2713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AC3670F-53E5-45EA-8110-3E8E68314839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7136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4F0FD3-0EA2-4794-9A5E-E3BECDBD01E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48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385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8615FC2-0C20-4462-B73C-E292EA0163EF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385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E76433-1EFB-4BE5-9C66-316C7943EF0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32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385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8615FC2-0C20-4462-B73C-E292EA0163EF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385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E76433-1EFB-4BE5-9C66-316C7943EF0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49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22775"/>
            <a:ext cx="5949950" cy="4525963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  <a:defRPr/>
            </a:pPr>
            <a:r>
              <a:rPr lang="en-US" sz="1200" baseline="0" dirty="0"/>
              <a:t> Use this </a:t>
            </a:r>
            <a:r>
              <a:rPr lang="en-US" sz="1200" baseline="0" dirty="0" err="1"/>
              <a:t>TaxSlayer</a:t>
            </a:r>
            <a:r>
              <a:rPr lang="en-US" sz="1200" baseline="0" dirty="0"/>
              <a:t> screen to enter tax-exempt interest that is shown in 1099-INT Box 8</a:t>
            </a:r>
          </a:p>
          <a:p>
            <a:pPr lvl="0">
              <a:buFont typeface="Arial" pitchFamily="34" charset="0"/>
              <a:buNone/>
              <a:defRPr/>
            </a:pPr>
            <a:endParaRPr lang="en-US" sz="12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/>
              <a:t> Info from this Interest screen flows through to 1040 Line 8b Tax-Exempt Interest and</a:t>
            </a:r>
            <a:r>
              <a:rPr lang="en-US" sz="1200" baseline="0" dirty="0"/>
              <a:t> then to NJ 1040 Line 15b Tax-Exempt Interest</a:t>
            </a:r>
            <a:endParaRPr lang="en-US" sz="1200" dirty="0"/>
          </a:p>
          <a:p>
            <a:pPr>
              <a:buFont typeface="Arial" pitchFamily="34" charset="0"/>
              <a:buChar char="•"/>
              <a:defRPr/>
            </a:pPr>
            <a:endParaRPr lang="en-US" sz="2500" dirty="0"/>
          </a:p>
          <a:p>
            <a:pPr>
              <a:buFont typeface="Arial" pitchFamily="34" charset="0"/>
              <a:buNone/>
              <a:defRPr/>
            </a:pPr>
            <a:endParaRPr lang="en-US" sz="2500" dirty="0"/>
          </a:p>
          <a:p>
            <a:pPr>
              <a:buFont typeface="Arial" pitchFamily="34" charset="0"/>
              <a:buNone/>
              <a:defRPr/>
            </a:pPr>
            <a:endParaRPr lang="en-US" sz="2500" dirty="0"/>
          </a:p>
          <a:p>
            <a:pPr>
              <a:defRPr/>
            </a:pPr>
            <a:endParaRPr lang="en-US" dirty="0"/>
          </a:p>
        </p:txBody>
      </p:sp>
      <p:sp>
        <p:nvSpPr>
          <p:cNvPr id="2713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AC3670F-53E5-45EA-8110-3E8E68314839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7136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4F0FD3-0EA2-4794-9A5E-E3BECDBD01E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60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22775"/>
            <a:ext cx="594995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  Use this screen to record any amount that is tax-exempt on the Federal, but taxable for NJ</a:t>
            </a:r>
            <a:r>
              <a:rPr lang="en-US" baseline="0" dirty="0"/>
              <a:t> (such as bond interest from a state other than NJ)</a:t>
            </a:r>
          </a:p>
          <a:p>
            <a:pPr>
              <a:buFont typeface="Arial" pitchFamily="34" charset="0"/>
              <a:buChar char="•"/>
              <a:defRPr/>
            </a:pPr>
            <a:endParaRPr lang="en-US" baseline="0" dirty="0"/>
          </a:p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713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AC3670F-53E5-45EA-8110-3E8E68314839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7136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4F0FD3-0EA2-4794-9A5E-E3BECDBD01E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86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385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8615FC2-0C20-4462-B73C-E292EA0163EF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385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E76433-1EFB-4BE5-9C66-316C7943EF0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34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9F72C5C-0222-4592-AAB8-2A24A1C70AE8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10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8365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04046BF-EB77-48E4-AE31-D18FD0779E2C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8365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A05DFB-8FBE-4858-BC95-A5883DF2287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45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8570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0E17E21-A97C-461E-8798-EC5066340834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8570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D6678A-0A2D-4DC1-B905-44B662E512A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95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This is a sample of how dividends are reported</a:t>
            </a:r>
          </a:p>
          <a:p>
            <a:pPr>
              <a:buFontTx/>
              <a:buChar char="•"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baseline="0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</a:rPr>
              <a:t>Non Dividend Distribution may appear on 1099-Div.  They should be entered in TS</a:t>
            </a:r>
          </a:p>
          <a:p>
            <a:pPr marL="274320" lvl="1" indent="0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Represents</a:t>
            </a:r>
            <a:r>
              <a:rPr lang="en-US" altLang="en-US" baseline="0" dirty="0">
                <a:cs typeface="Arial" panose="020B0604020202020204" pitchFamily="34" charset="0"/>
              </a:rPr>
              <a:t> return of cost basis</a:t>
            </a:r>
          </a:p>
          <a:p>
            <a:pPr marL="274320" indent="0">
              <a:buFont typeface="Arial" panose="020B0604020202020204" pitchFamily="34" charset="0"/>
              <a:buChar char="•"/>
            </a:pPr>
            <a:r>
              <a:rPr lang="en-US" altLang="en-US" baseline="0" dirty="0">
                <a:cs typeface="Arial" panose="020B0604020202020204" pitchFamily="34" charset="0"/>
              </a:rPr>
              <a:t> Not taxed until total cost is recovered and investment is sold</a:t>
            </a:r>
          </a:p>
          <a:p>
            <a:pPr marL="274320" indent="0">
              <a:buFont typeface="Arial" panose="020B0604020202020204" pitchFamily="34" charset="0"/>
              <a:buChar char="•"/>
            </a:pPr>
            <a:r>
              <a:rPr lang="en-US" altLang="en-US" baseline="0" dirty="0">
                <a:cs typeface="Arial" panose="020B0604020202020204" pitchFamily="34" charset="0"/>
              </a:rPr>
              <a:t> At time of sale, reduce cost by amount of non dividend distribution to calculate gain/loss 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877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14CBA39-F38C-4A6D-BCA6-D2798275222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8775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218979-75C6-4C87-92BC-0F5B0EDF173B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570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E12112F-455C-4BA5-A440-14AFC039A629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5703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9DA911-6FC3-4896-861F-3BDD7A63DBCD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73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B602EFD-DCE5-4025-895E-389F9640D664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40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8570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0E17E21-A97C-461E-8798-EC5066340834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8570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D6678A-0A2D-4DC1-B905-44B662E512A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75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sz="1000" dirty="0"/>
          </a:p>
        </p:txBody>
      </p:sp>
      <p:sp>
        <p:nvSpPr>
          <p:cNvPr id="2897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CD54254-1CA0-404D-9913-8BAA0488E0C9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897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04C992-5957-461B-B1B5-06B382412FAE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90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385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8615FC2-0C20-4462-B73C-E292EA0163EF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385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E76433-1EFB-4BE5-9C66-316C7943EF0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28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FFF62CA-C201-4699-AC9E-B550D91AC514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73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B0E1-BF12-4527-ADB4-26D45E66BD9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71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B0E1-BF12-4527-ADB4-26D45E66BD9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48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/>
              <a:t> This exempt-interest</a:t>
            </a:r>
            <a:r>
              <a:rPr lang="en-US" sz="1000" baseline="0" dirty="0"/>
              <a:t> dividends shown in Box 10 of the 1099-DIV should be entered on the Tax Exempt Interest Income screen in </a:t>
            </a:r>
            <a:r>
              <a:rPr lang="en-US" sz="1000" baseline="0" dirty="0" err="1"/>
              <a:t>TaxSlayer</a:t>
            </a:r>
            <a:endParaRPr lang="en-US" sz="1000" dirty="0"/>
          </a:p>
          <a:p>
            <a:pPr>
              <a:lnSpc>
                <a:spcPct val="90000"/>
              </a:lnSpc>
              <a:defRPr/>
            </a:pPr>
            <a:r>
              <a:rPr lang="en-US" sz="1000" dirty="0"/>
              <a:t> </a:t>
            </a:r>
          </a:p>
          <a:p>
            <a:pPr>
              <a:lnSpc>
                <a:spcPct val="90000"/>
              </a:lnSpc>
              <a:defRPr/>
            </a:pPr>
            <a:endParaRPr lang="en-US" sz="1000" dirty="0"/>
          </a:p>
        </p:txBody>
      </p:sp>
      <p:sp>
        <p:nvSpPr>
          <p:cNvPr id="2897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CD54254-1CA0-404D-9913-8BAA0488E0C9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897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04C992-5957-461B-B1B5-06B382412FAE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88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1000" dirty="0"/>
          </a:p>
          <a:p>
            <a:pPr>
              <a:lnSpc>
                <a:spcPct val="90000"/>
              </a:lnSpc>
              <a:defRPr/>
            </a:pPr>
            <a:endParaRPr lang="en-US" sz="1000" dirty="0"/>
          </a:p>
          <a:p>
            <a:pPr>
              <a:lnSpc>
                <a:spcPct val="90000"/>
              </a:lnSpc>
              <a:defRPr/>
            </a:pPr>
            <a:endParaRPr lang="en-US" sz="1000" dirty="0"/>
          </a:p>
        </p:txBody>
      </p:sp>
      <p:sp>
        <p:nvSpPr>
          <p:cNvPr id="2897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CD54254-1CA0-404D-9913-8BAA0488E0C9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897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04C992-5957-461B-B1B5-06B382412FAE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64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/>
              <a:t> Pull up TS Dividend Stmt screen</a:t>
            </a:r>
          </a:p>
          <a:p>
            <a:pPr marL="277117" lvl="1">
              <a:lnSpc>
                <a:spcPct val="90000"/>
              </a:lnSpc>
              <a:buFontTx/>
              <a:buChar char="•"/>
              <a:defRPr/>
            </a:pPr>
            <a:r>
              <a:rPr lang="en-US" sz="1000" dirty="0"/>
              <a:t> Link from Line 9a on 1040 Page 1 (using arrow or F9), which takes you to Schedule B Interest &amp; Ordinary Dividends screen.  Then link from Line 5a to Dividend Income screen     OR</a:t>
            </a:r>
          </a:p>
          <a:p>
            <a:pPr marL="277117" lvl="1">
              <a:lnSpc>
                <a:spcPct val="90000"/>
              </a:lnSpc>
              <a:buFontTx/>
              <a:buChar char="•"/>
              <a:defRPr/>
            </a:pPr>
            <a:r>
              <a:rPr lang="en-US" sz="1000" dirty="0"/>
              <a:t> Go directly to Dividend Income screen by clicking on Dividend Stmt in Forms Tree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/>
              <a:t> Enter Payer name (abbreviate as needed to fit)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/>
              <a:t> Enter amount from 1099-DIV Box 1a in Ordinary dividends column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/>
              <a:t> Enter amount from 1099-DIV Box 1b in Qualified dividends column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/>
              <a:t> Enter T if 1099 belongs to taxpayer, S for spouse, J if joint names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/>
              <a:t> Enter amount from 1099-DIV Box 2a in Capital Gains column.  Will flow through to Schedule D, line 13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/>
              <a:t> Enter amount from 1099-DIV Box 2b in 1250 gain column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/>
              <a:t> Enter amount from 1099-DIV Box 4 in Federal Withheld column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/>
              <a:t> Enter exempt interest dividends received from a </a:t>
            </a:r>
            <a:r>
              <a:rPr lang="en-US" sz="1000" u="sng" dirty="0"/>
              <a:t>mutual fund </a:t>
            </a:r>
            <a:r>
              <a:rPr lang="en-US" sz="1000" dirty="0"/>
              <a:t>in Exempt interest dividends column (do not include this amount in Ordinary dividends column).  This amount flows to the 1040 line 8b (tax exempt interest).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/>
              <a:t> Note that </a:t>
            </a:r>
            <a:r>
              <a:rPr lang="en-US" sz="1000" b="0" u="sng" dirty="0"/>
              <a:t>Non-Dividend Distributions </a:t>
            </a:r>
            <a:r>
              <a:rPr lang="en-US" sz="1000" dirty="0"/>
              <a:t>are not entered on TS Dividend Statement screen at all.  They are a return of your cost basis &amp; are not taxed until all cost is recovered.  Reduce your cost by the amount of Non-Dividend Distributions received when you sell the investment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/>
              <a:t> When AMT PAB causes</a:t>
            </a:r>
            <a:r>
              <a:rPr lang="en-US" sz="1000" baseline="0" dirty="0"/>
              <a:t> Alternate Minimum Tax, then return it is out of scope</a:t>
            </a:r>
            <a:endParaRPr lang="en-US" sz="1000" dirty="0"/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000" dirty="0"/>
          </a:p>
          <a:p>
            <a:pPr>
              <a:lnSpc>
                <a:spcPct val="90000"/>
              </a:lnSpc>
              <a:defRPr/>
            </a:pPr>
            <a:endParaRPr lang="en-US" sz="1000" dirty="0"/>
          </a:p>
          <a:p>
            <a:pPr>
              <a:lnSpc>
                <a:spcPct val="90000"/>
              </a:lnSpc>
              <a:defRPr/>
            </a:pPr>
            <a:endParaRPr lang="en-US" sz="1000" dirty="0"/>
          </a:p>
        </p:txBody>
      </p:sp>
      <p:sp>
        <p:nvSpPr>
          <p:cNvPr id="2897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CD54254-1CA0-404D-9913-8BAA0488E0C9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897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04C992-5957-461B-B1B5-06B382412FAE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8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Most banks/financial institutions do not generate a tax statement for under $10</a:t>
            </a:r>
          </a:p>
        </p:txBody>
      </p:sp>
      <p:sp>
        <p:nvSpPr>
          <p:cNvPr id="2590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F5DE678-94BD-4EBF-AB99-ECB12DCADC45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5907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C8DA3A-2D01-49EA-AAB4-E685AC4E1DC2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84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385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8615FC2-0C20-4462-B73C-E292EA0163EF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385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E76433-1EFB-4BE5-9C66-316C7943EF0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05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8365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04046BF-EB77-48E4-AE31-D18FD0779E2C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8365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A05DFB-8FBE-4858-BC95-A5883DF2287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324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979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3D7C69D-3AC0-49CE-B3B3-90F4D57068A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9799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9AA7A0-34E4-403C-8511-09724883FF3F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519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000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45DA651-7BF7-43CF-A28F-848C0F2CE7E5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0003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26DA6-273F-435B-A84B-3C4F20B4120F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631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000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45DA651-7BF7-43CF-A28F-848C0F2CE7E5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0003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26DA6-273F-435B-A84B-3C4F20B4120F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9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611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7CF607F-F1AE-4913-949A-299B7A6EEE80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6112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555680-A75F-4A84-AE4C-CB2D4050DADB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84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6317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AE654E1-816C-469C-A69E-83B16A769CE9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6317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139873-D4FB-4F64-BE3C-F95E9C296858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1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This is a sample of the source document for Interest Income</a:t>
            </a:r>
          </a:p>
          <a:p>
            <a:pPr>
              <a:buFontTx/>
              <a:buChar char="•"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Tax-exempt interest in Box 8 is for a NY bond</a:t>
            </a:r>
          </a:p>
        </p:txBody>
      </p:sp>
      <p:sp>
        <p:nvSpPr>
          <p:cNvPr id="2652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922C60B-3A67-4668-B8C9-C84553BA2E87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6522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418786-1BF5-4026-A7C7-5C973D8552EB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9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>
                <a:cs typeface="Arial" panose="020B0604020202020204" pitchFamily="34" charset="0"/>
              </a:rPr>
              <a:t> This is another way Interest Income may be reported by a bank</a:t>
            </a:r>
          </a:p>
        </p:txBody>
      </p:sp>
      <p:sp>
        <p:nvSpPr>
          <p:cNvPr id="2672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1C7543A-8D5B-46E3-96FA-DD47C4A8DC10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6727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3C0192-2BED-4849-92FB-D9F5C07E88F1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78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F29636F-3241-43D2-8D6A-D772C10A040C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269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>
                <a:cs typeface="Arial" panose="020B0604020202020204" pitchFamily="34" charset="0"/>
              </a:rPr>
              <a:t> This is a sample of how Original Issue Discount is reported</a:t>
            </a:r>
          </a:p>
          <a:p>
            <a:pPr marL="273050" lvl="1" eaLnBrk="1" hangingPunct="1">
              <a:buFontTx/>
              <a:buChar char="•"/>
            </a:pPr>
            <a:r>
              <a:rPr lang="en-US" altLang="en-US">
                <a:cs typeface="Arial" panose="020B0604020202020204" pitchFamily="34" charset="0"/>
              </a:rPr>
              <a:t> Enter as Ordinary Interest</a:t>
            </a:r>
          </a:p>
        </p:txBody>
      </p:sp>
      <p:sp>
        <p:nvSpPr>
          <p:cNvPr id="26931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001812-7D3A-4CB6-BC91-63A6793C33A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59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C7161CB-1AA0-4E38-9A8D-659319B9D4B2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5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6778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>
                <a:latin typeface="Calibri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>
                <a:normAutofit fontScale="70000" lnSpcReduction="20000"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198437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00800"/>
            <a:ext cx="1901825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27517F-B0C9-4C90-880D-F75582666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35703498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FCEAF-D0D5-4D38-A667-05E01D81F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18912698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0375F-B8A6-4F0B-AF0F-67C01E42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12068566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E920-DF7C-4C6D-8A19-8D6C407D84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22411809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D6082-F22A-4734-8099-26DC72D35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1879231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8B97-D0F9-43B3-BCA0-A49776DBC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39147795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E5FE8-0449-4FAB-9024-CDB22BDA7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31808075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33AC-A754-4F92-AB1E-2CFB9C6A7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17704620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6F7D-5E7B-4F84-9233-B1E5EC7A2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9169247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>
                <a:latin typeface="Calibri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035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81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BD8DE5-9380-4B70-8F1A-AEF6BC3E35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5" r:id="rId1"/>
    <p:sldLayoutId id="2147485982" r:id="rId2"/>
    <p:sldLayoutId id="2147485983" r:id="rId3"/>
    <p:sldLayoutId id="2147485984" r:id="rId4"/>
    <p:sldLayoutId id="2147485985" r:id="rId5"/>
    <p:sldLayoutId id="2147485986" r:id="rId6"/>
    <p:sldLayoutId id="2147485987" r:id="rId7"/>
    <p:sldLayoutId id="2147485988" r:id="rId8"/>
    <p:sldLayoutId id="2147485989" r:id="rId9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Interest &amp; Dividends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Pub 17, Chapters 7 &amp; 8</a:t>
            </a:r>
          </a:p>
          <a:p>
            <a:r>
              <a:rPr lang="en-US" altLang="en-US" dirty="0"/>
              <a:t>Pub 4012, Tab D</a:t>
            </a:r>
          </a:p>
          <a:p>
            <a:r>
              <a:rPr lang="en-US" altLang="en-US"/>
              <a:t>(Federal 1040-Lines </a:t>
            </a:r>
            <a:r>
              <a:rPr lang="en-US" altLang="en-US" dirty="0"/>
              <a:t>8a-9b)</a:t>
            </a:r>
          </a:p>
          <a:p>
            <a:r>
              <a:rPr lang="en-US" altLang="en-US" dirty="0"/>
              <a:t>(NJ 1040-Lines 15a, 15b, 16)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1531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16686" cy="11430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TS - Taxable Interest</a:t>
            </a:r>
            <a:br>
              <a:rPr lang="en-US" altLang="en-US" sz="2400" dirty="0"/>
            </a:br>
            <a:r>
              <a:rPr lang="en-US" altLang="en-US" sz="2200" dirty="0">
                <a:solidFill>
                  <a:srgbClr val="0070C0"/>
                </a:solidFill>
              </a:rPr>
              <a:t>Federal section \ Income \ Enter Myself \ </a:t>
            </a:r>
            <a:r>
              <a:rPr lang="en-US" sz="2200" dirty="0">
                <a:solidFill>
                  <a:srgbClr val="0070C0"/>
                </a:solidFill>
              </a:rPr>
              <a:t>Interest &amp; Dividends (1099-INT, 1099-DIV)</a:t>
            </a:r>
            <a:r>
              <a:rPr lang="en-US" altLang="en-US" sz="2200" dirty="0">
                <a:solidFill>
                  <a:srgbClr val="0070C0"/>
                </a:solidFill>
              </a:rPr>
              <a:t> \ Interest Income, Form 1099-INT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19905"/>
            <a:ext cx="612648" cy="163373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82057"/>
            <a:ext cx="8077200" cy="461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371771" y="3079997"/>
            <a:ext cx="713839" cy="2582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3280229" y="3236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89943" y="3193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91428" y="3033486"/>
            <a:ext cx="192443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Taxable interest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9600" y="3483429"/>
            <a:ext cx="297542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Early withdrawal penalty 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6400800" y="3483429"/>
            <a:ext cx="696686" cy="33382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TextBox 17"/>
          <p:cNvSpPr txBox="1"/>
          <p:nvPr/>
        </p:nvSpPr>
        <p:spPr>
          <a:xfrm>
            <a:off x="3077029" y="3918857"/>
            <a:ext cx="312136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Interest on US govt. bonds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6393543" y="3911600"/>
            <a:ext cx="696686" cy="33382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TextBox 19"/>
          <p:cNvSpPr txBox="1"/>
          <p:nvPr/>
        </p:nvSpPr>
        <p:spPr>
          <a:xfrm>
            <a:off x="3628571" y="4383313"/>
            <a:ext cx="24032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Federal tax withheld</a:t>
            </a: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6379028" y="4448629"/>
            <a:ext cx="696686" cy="33382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1349828" y="4804228"/>
            <a:ext cx="490582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Foreign tax withheld (for foreign tax credit)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6393543" y="4869543"/>
            <a:ext cx="696686" cy="33382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1161143" y="5370285"/>
            <a:ext cx="512191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Interest on US govt. bonds tax exempt for NJ</a:t>
            </a: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6393543" y="5304972"/>
            <a:ext cx="696686" cy="33382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6" name="Picture 25" descr="NJ N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651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010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18" y="277813"/>
            <a:ext cx="8061182" cy="1143000"/>
          </a:xfrm>
        </p:spPr>
        <p:txBody>
          <a:bodyPr/>
          <a:lstStyle/>
          <a:p>
            <a:r>
              <a:rPr lang="en-US" altLang="en-US" dirty="0"/>
              <a:t>1099-INT Taxable Interest - TS Tips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625618" y="1600200"/>
            <a:ext cx="8199068" cy="47244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 Interest income in Box 1 is taxable for both Federal and NJ</a:t>
            </a:r>
          </a:p>
          <a:p>
            <a:r>
              <a:rPr lang="en-US" altLang="en-US" dirty="0"/>
              <a:t> Early withdrawal penalty in Box 2 is included in taxable interest for Federal, but can be offset by claiming an adjustment on Federal 1040 Line 30</a:t>
            </a:r>
          </a:p>
          <a:p>
            <a:pPr lvl="1"/>
            <a:r>
              <a:rPr lang="en-US" altLang="en-US" dirty="0"/>
              <a:t> TS automatically subtracts penalty from NJ taxable interest, so Federal and NJ taxable interest may differ</a:t>
            </a:r>
          </a:p>
          <a:p>
            <a:pPr lvl="1"/>
            <a:r>
              <a:rPr lang="en-US" altLang="en-US" dirty="0"/>
              <a:t> Total of taxable and non-taxable interest will be the same</a:t>
            </a:r>
          </a:p>
          <a:p>
            <a:r>
              <a:rPr lang="en-US" altLang="en-US" dirty="0"/>
              <a:t> Since interest on US govt. bonds is taxable for Federal, but not for NJ, must enter interest amount to be subtracted from NJ income</a:t>
            </a:r>
          </a:p>
          <a:p>
            <a:r>
              <a:rPr lang="en-US" altLang="en-US" dirty="0"/>
              <a:t> TS will automatically create appropriate Foreign Tax Credit on 1040 Line 48 if foreign tax withheld in Box 6 </a:t>
            </a:r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0705"/>
            <a:ext cx="612648" cy="163373"/>
          </a:xfrm>
          <a:prstGeom prst="rect">
            <a:avLst/>
          </a:prstGeom>
        </p:spPr>
      </p:pic>
      <p:pic>
        <p:nvPicPr>
          <p:cNvPr id="9" name="Picture 8" descr="NJ NJ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3159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900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18" y="277813"/>
            <a:ext cx="8061182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1099-INT Federal Tax-Exempt Interest  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625618" y="1600200"/>
            <a:ext cx="8199068" cy="4724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 Federal tax-exempt interest shown in Box 8 must be entered on a different screen than Federal taxable interest</a:t>
            </a:r>
          </a:p>
          <a:p>
            <a:pPr lvl="1"/>
            <a:r>
              <a:rPr lang="en-US" altLang="en-US" dirty="0"/>
              <a:t> Enter in </a:t>
            </a:r>
            <a:r>
              <a:rPr lang="en-US" dirty="0">
                <a:solidFill>
                  <a:schemeClr val="accent4"/>
                </a:solidFill>
              </a:rPr>
              <a:t>Federal section \ Income \ Enter Myself \ Interest &amp; Dividends (1099-INT, 1099-DIV) \ Interest or Dividend Income \ Tax Exempt Interest Income, Form 1099-INT, Box 8 or 1099-DIV, Box 10 </a:t>
            </a:r>
            <a:endParaRPr lang="en-US" altLang="en-US" dirty="0">
              <a:solidFill>
                <a:schemeClr val="accent4"/>
              </a:solidFill>
            </a:endParaRPr>
          </a:p>
          <a:p>
            <a:r>
              <a:rPr lang="en-US" altLang="en-US" dirty="0"/>
              <a:t> If any of the Federal tax-exempt interest is taxable for NJ (e.g. – bond interest from other states), must add a Taxable State Interest Item screen to enter the amount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19905"/>
            <a:ext cx="612648" cy="163373"/>
          </a:xfrm>
          <a:prstGeom prst="rect">
            <a:avLst/>
          </a:prstGeom>
        </p:spPr>
      </p:pic>
      <p:pic>
        <p:nvPicPr>
          <p:cNvPr id="9" name="Picture 8" descr="NJ NJ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016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639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40114"/>
            <a:ext cx="8077200" cy="460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3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>
            <a:noAutofit/>
          </a:bodyPr>
          <a:lstStyle/>
          <a:p>
            <a:r>
              <a:rPr lang="en-US" altLang="en-US" sz="2600" dirty="0"/>
              <a:t>TS - Federal Tax-Exempt Interest </a:t>
            </a:r>
            <a:br>
              <a:rPr lang="en-US" altLang="en-US" sz="2200" dirty="0"/>
            </a:br>
            <a:r>
              <a:rPr lang="en-US" sz="2200" dirty="0">
                <a:solidFill>
                  <a:srgbClr val="0070C0"/>
                </a:solidFill>
              </a:rPr>
              <a:t>Federal section \ Income \ Enter Myself \ Interest &amp; Dividends (1099-INT, 1099-DIV) \ Interest or Dividend Income \ Tax Exempt Interest Income, Form 1099-INT, Box 8 or 1099-DIV, Box 10  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07205"/>
            <a:ext cx="612648" cy="1633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0229" y="3236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89943" y="3193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91428" y="303348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77029" y="3918857"/>
            <a:ext cx="318548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Federal tax-exempt interest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6393543" y="3911600"/>
            <a:ext cx="696686" cy="33382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957943" y="5355771"/>
            <a:ext cx="4905829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Click if Federal tax-exempt interest is taxable for NJ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61143" y="537028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3556000" y="4513943"/>
            <a:ext cx="1698171" cy="7692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6" name="Picture 15" descr="NJ N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1762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175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53029"/>
            <a:ext cx="8077200" cy="441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3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11430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TS - Federal Tax-Exempt Interest that is Taxable for NJ </a:t>
            </a:r>
            <a:br>
              <a:rPr lang="en-US" altLang="en-US" sz="2200" dirty="0"/>
            </a:br>
            <a:r>
              <a:rPr lang="en-US" sz="2200" dirty="0"/>
              <a:t> </a:t>
            </a:r>
            <a:r>
              <a:rPr lang="en-US" sz="2200" dirty="0">
                <a:solidFill>
                  <a:srgbClr val="0070C0"/>
                </a:solidFill>
              </a:rPr>
              <a:t>Federal section \ Income \ Enter Myself \ Interest &amp; Dividends (1099-INT, 1099-DIV) \ Interest or Dividend Income \ Tax Exempt Interest Income, Form 1099-INT \ Taxable State Interest Item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07205"/>
            <a:ext cx="612648" cy="1633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0229" y="3236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89943" y="3193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91428" y="303348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72230" y="3846287"/>
            <a:ext cx="318548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Federal tax-exempt amount</a:t>
            </a:r>
          </a:p>
          <a:p>
            <a:r>
              <a:rPr lang="en-US" b="1" dirty="0"/>
              <a:t>that is taxable for NJ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6313714" y="3911599"/>
            <a:ext cx="776515" cy="52977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957943" y="5355771"/>
            <a:ext cx="4905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161143" y="537028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pic>
        <p:nvPicPr>
          <p:cNvPr id="15" name="Picture 14" descr="NJ N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016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696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18" y="277813"/>
            <a:ext cx="8061182" cy="1143000"/>
          </a:xfrm>
        </p:spPr>
        <p:txBody>
          <a:bodyPr>
            <a:noAutofit/>
          </a:bodyPr>
          <a:lstStyle/>
          <a:p>
            <a:r>
              <a:rPr lang="en-US" sz="3400" dirty="0"/>
              <a:t>Exclusion of Interest from Series EE &amp; I US Savings Bonds Used for Educational Expenses </a:t>
            </a:r>
            <a:endParaRPr lang="en-US" altLang="en-US" sz="3400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625618" y="1600200"/>
            <a:ext cx="8199068" cy="4724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 S</a:t>
            </a:r>
            <a:r>
              <a:rPr lang="en-US" dirty="0"/>
              <a:t>avings bond education tax exclusion permits qualified taxpayers to exclude from gross income all or a portion of the interest earned on the redemption of eligible Series EE and I bonds issued after 1989</a:t>
            </a:r>
          </a:p>
          <a:p>
            <a:r>
              <a:rPr lang="en-US" altLang="en-US" dirty="0"/>
              <a:t> M</a:t>
            </a:r>
            <a:r>
              <a:rPr lang="en-US" dirty="0"/>
              <a:t>ust be at least 24 years old before bond’s issue date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 T</a:t>
            </a:r>
            <a:r>
              <a:rPr lang="en-US" dirty="0"/>
              <a:t>axpayer,  spouse, or dependent must incur qualified tuition and other educational expenses</a:t>
            </a:r>
          </a:p>
          <a:p>
            <a:r>
              <a:rPr lang="en-US" altLang="en-US" dirty="0"/>
              <a:t> Claim on Form 8815</a:t>
            </a:r>
          </a:p>
          <a:p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Out of Scope</a:t>
            </a:r>
            <a:r>
              <a:rPr lang="en-US" altLang="en-US" dirty="0"/>
              <a:t>                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pic>
        <p:nvPicPr>
          <p:cNvPr id="9" name="Picture 2" descr="http://www.speedysigns.com/images/decals/400c/Speedy/SHAPES/NOSYMB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406401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8086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1099-INT on Brokerage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7814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Summary of potentially many individual transactions</a:t>
            </a:r>
          </a:p>
          <a:p>
            <a:pPr lvl="1"/>
            <a:r>
              <a:rPr lang="en-US" dirty="0"/>
              <a:t> Only summary values need to be entered on TaxSlayer Interest screen (use name of Brokerage as payer)</a:t>
            </a:r>
          </a:p>
          <a:p>
            <a:pPr lvl="1"/>
            <a:r>
              <a:rPr lang="en-US" dirty="0"/>
              <a:t> Detail transactions usually listed later on statement </a:t>
            </a:r>
          </a:p>
          <a:p>
            <a:pPr lvl="1"/>
            <a:r>
              <a:rPr lang="en-US" dirty="0"/>
              <a:t> If there is a tax-exempt interest amount (Box 8), then that amount is tax exempt federally, but you may need to examine detail to determine how much is tax exempt for New Jersey</a:t>
            </a:r>
          </a:p>
          <a:p>
            <a:pPr lvl="2"/>
            <a:r>
              <a:rPr lang="en-US" dirty="0"/>
              <a:t> Tax-exempt mutual funds should have a breakdown of tax-exempt percentages by state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4302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284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415" t="14843" r="9254"/>
          <a:stretch>
            <a:fillRect/>
          </a:stretch>
        </p:blipFill>
        <p:spPr bwMode="auto">
          <a:xfrm>
            <a:off x="667657" y="1567543"/>
            <a:ext cx="7968343" cy="466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44114" cy="990600"/>
          </a:xfrm>
        </p:spPr>
        <p:txBody>
          <a:bodyPr>
            <a:normAutofit fontScale="90000"/>
          </a:bodyPr>
          <a:lstStyle/>
          <a:p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900" dirty="0"/>
              <a:t>TS - Seller-Financed Mortgage Interest</a:t>
            </a:r>
            <a:br>
              <a:rPr lang="en-US" altLang="en-US" sz="2700" dirty="0"/>
            </a:br>
            <a:r>
              <a:rPr lang="en-US" altLang="en-US" sz="2400" dirty="0">
                <a:solidFill>
                  <a:srgbClr val="0070C0"/>
                </a:solidFill>
              </a:rPr>
              <a:t>Federal Section \ Income \ Enter Myself \ </a:t>
            </a:r>
            <a:r>
              <a:rPr lang="en-US" sz="2400" dirty="0">
                <a:solidFill>
                  <a:srgbClr val="0070C0"/>
                </a:solidFill>
              </a:rPr>
              <a:t>Interest &amp; Dividends (1099-INT, 1099-DIV)</a:t>
            </a:r>
            <a:r>
              <a:rPr lang="en-US" altLang="en-US" sz="2400" dirty="0">
                <a:solidFill>
                  <a:srgbClr val="0070C0"/>
                </a:solidFill>
              </a:rPr>
              <a:t> \ Seller Financed Interest Income </a:t>
            </a:r>
            <a:br>
              <a:rPr lang="en-US" altLang="en-US" sz="3800" dirty="0"/>
            </a:br>
            <a:br>
              <a:rPr lang="en-US" altLang="en-US" sz="3800" dirty="0"/>
            </a:br>
            <a:endParaRPr lang="en-US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98800" y="4836886"/>
            <a:ext cx="5459413" cy="369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Buyer’s Name, SS #, Address, &amp; Interest Income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11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23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altLang="en-US"/>
              <a:t>Dividends</a:t>
            </a:r>
            <a:endParaRPr lang="en-US" altLang="en-US" sz="2400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 Dividends </a:t>
            </a:r>
          </a:p>
          <a:p>
            <a:pPr lvl="1"/>
            <a:r>
              <a:rPr lang="en-US" altLang="en-US" dirty="0"/>
              <a:t> Part of the earnings of a corporation that is distributed to its shareholders</a:t>
            </a:r>
          </a:p>
          <a:p>
            <a:pPr lvl="1"/>
            <a:r>
              <a:rPr lang="en-US" altLang="en-US" dirty="0"/>
              <a:t> Unearned income </a:t>
            </a:r>
          </a:p>
          <a:p>
            <a:pPr lvl="1"/>
            <a:r>
              <a:rPr lang="en-US" altLang="en-US" dirty="0"/>
              <a:t> Ordinary and Qualified dividends segregated (different tax rates)</a:t>
            </a:r>
          </a:p>
          <a:p>
            <a:r>
              <a:rPr lang="en-US" altLang="en-US" dirty="0"/>
              <a:t> End-of-year tax statement:</a:t>
            </a:r>
          </a:p>
          <a:p>
            <a:pPr lvl="1">
              <a:buSzPct val="120000"/>
              <a:buFont typeface="Wingdings" pitchFamily="2" charset="2"/>
              <a:buChar char="§"/>
            </a:pPr>
            <a:r>
              <a:rPr lang="en-US" altLang="en-US" dirty="0"/>
              <a:t>1099-DIV Statement OR Brokerage Statement</a:t>
            </a:r>
          </a:p>
          <a:p>
            <a:r>
              <a:rPr lang="en-US" altLang="en-US" dirty="0"/>
              <a:t>Where to report?</a:t>
            </a:r>
          </a:p>
          <a:p>
            <a:pPr lvl="1"/>
            <a:r>
              <a:rPr lang="en-US" altLang="en-US" dirty="0"/>
              <a:t>Enter in Federal section \ Income \ Enter Myself \ </a:t>
            </a:r>
            <a:r>
              <a:rPr lang="en-US" dirty="0"/>
              <a:t>Interest and Dividends (1099-INT, 1099-DIV)</a:t>
            </a:r>
            <a:r>
              <a:rPr lang="en-US" altLang="en-US" dirty="0"/>
              <a:t> \ Interest or Dividend Income \  </a:t>
            </a:r>
            <a:r>
              <a:rPr lang="en-US" dirty="0"/>
              <a:t>Dividend Income, Form 1099-DIV, Box 1</a:t>
            </a:r>
            <a:endParaRPr lang="en-US" altLang="en-US" dirty="0"/>
          </a:p>
          <a:p>
            <a:pPr lvl="1"/>
            <a:r>
              <a:rPr lang="en-US" altLang="en-US" dirty="0"/>
              <a:t>Flows through to </a:t>
            </a:r>
            <a:r>
              <a:rPr lang="en-US" altLang="en-US" dirty="0" err="1"/>
              <a:t>Sch</a:t>
            </a:r>
            <a:r>
              <a:rPr lang="en-US" altLang="en-US" dirty="0"/>
              <a:t> B &amp; 1040 Lines 9a &amp; 9b and NJ 1040 Line 16</a:t>
            </a:r>
          </a:p>
        </p:txBody>
      </p:sp>
      <p:sp>
        <p:nvSpPr>
          <p:cNvPr id="6" name="TextBox 5" descr="NJ Pub Ref"/>
          <p:cNvSpPr txBox="1"/>
          <p:nvPr/>
        </p:nvSpPr>
        <p:spPr>
          <a:xfrm>
            <a:off x="7118553" y="58579"/>
            <a:ext cx="165058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/>
              <a:t>Pub 4012 Tab 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60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143000"/>
          </a:xfrm>
        </p:spPr>
        <p:txBody>
          <a:bodyPr/>
          <a:lstStyle/>
          <a:p>
            <a:r>
              <a:rPr lang="en-US" altLang="en-US"/>
              <a:t>Sample 1099-DIV</a:t>
            </a:r>
          </a:p>
        </p:txBody>
      </p:sp>
      <p:sp>
        <p:nvSpPr>
          <p:cNvPr id="286724" name="TextBox 3"/>
          <p:cNvSpPr txBox="1">
            <a:spLocks noChangeArrowheads="1"/>
          </p:cNvSpPr>
          <p:nvPr/>
        </p:nvSpPr>
        <p:spPr bwMode="auto">
          <a:xfrm>
            <a:off x="5410200" y="3886200"/>
            <a:ext cx="2527300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Enter Foreign Tax Paid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648200" y="19050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572000" y="19050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724400" y="19050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2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5000" r="13281" b="23148"/>
          <a:stretch>
            <a:fillRect/>
          </a:stretch>
        </p:blipFill>
        <p:spPr bwMode="auto">
          <a:xfrm>
            <a:off x="609600" y="1524000"/>
            <a:ext cx="7924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2" name="TextBox 19"/>
          <p:cNvSpPr txBox="1">
            <a:spLocks noChangeArrowheads="1"/>
          </p:cNvSpPr>
          <p:nvPr/>
        </p:nvSpPr>
        <p:spPr bwMode="auto">
          <a:xfrm>
            <a:off x="228600" y="5562600"/>
            <a:ext cx="785849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Nondividend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distributions - return of principal; not taxed until all cost recovered.  Reduce cost by these distributions at time of sale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3886200"/>
            <a:ext cx="1752600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atin typeface="Arial" charset="0"/>
                <a:cs typeface="Arial" charset="0"/>
              </a:rPr>
              <a:t>Diane Davis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4419600"/>
            <a:ext cx="2362200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atin typeface="Arial" charset="0"/>
                <a:cs typeface="Arial" charset="0"/>
              </a:rPr>
              <a:t>201 Main Street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114" y="3846285"/>
            <a:ext cx="31242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86737" name="TextBox 22"/>
          <p:cNvSpPr txBox="1">
            <a:spLocks noChangeArrowheads="1"/>
          </p:cNvSpPr>
          <p:nvPr/>
        </p:nvSpPr>
        <p:spPr bwMode="auto">
          <a:xfrm>
            <a:off x="5867400" y="2057400"/>
            <a:ext cx="91440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3546434" y="3831771"/>
            <a:ext cx="1084943" cy="172441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4661724" y="3721265"/>
            <a:ext cx="713839" cy="2582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TextBox 17"/>
          <p:cNvSpPr txBox="1"/>
          <p:nvPr/>
        </p:nvSpPr>
        <p:spPr>
          <a:xfrm>
            <a:off x="2090057" y="1543792"/>
            <a:ext cx="228780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Ordinary dividends</a:t>
            </a: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4626098" y="1987467"/>
            <a:ext cx="860302" cy="30447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4203864" y="1935678"/>
            <a:ext cx="439388" cy="15437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76406" y="2173184"/>
            <a:ext cx="231345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Qualified dividends</a:t>
            </a: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4685475" y="2462481"/>
            <a:ext cx="713839" cy="2582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5343896" y="2351314"/>
            <a:ext cx="320634" cy="1306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30036" y="2755076"/>
            <a:ext cx="30044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Capital gains distribution</a:t>
            </a: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4673600" y="2830615"/>
            <a:ext cx="713839" cy="2582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4334493" y="2921329"/>
            <a:ext cx="368135" cy="11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830784" y="4488873"/>
            <a:ext cx="196720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Foreign tax paid</a:t>
            </a: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4649849" y="4405745"/>
            <a:ext cx="713839" cy="2982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H="1" flipV="1">
            <a:off x="5367646" y="4548248"/>
            <a:ext cx="475013" cy="712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48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Interest Income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 Interest Income </a:t>
            </a:r>
          </a:p>
          <a:p>
            <a:pPr lvl="1"/>
            <a:r>
              <a:rPr lang="en-US" altLang="en-US" dirty="0"/>
              <a:t> Income from banks &amp; credit unions, CDs or bonds </a:t>
            </a:r>
          </a:p>
          <a:p>
            <a:pPr lvl="1"/>
            <a:r>
              <a:rPr lang="en-US" altLang="en-US" dirty="0"/>
              <a:t> Interest income is unearned income</a:t>
            </a:r>
          </a:p>
          <a:p>
            <a:r>
              <a:rPr lang="en-US" altLang="en-US" dirty="0"/>
              <a:t> When to report?</a:t>
            </a:r>
          </a:p>
          <a:p>
            <a:pPr lvl="1"/>
            <a:r>
              <a:rPr lang="en-US" altLang="en-US" dirty="0"/>
              <a:t> Report interest in year earned </a:t>
            </a:r>
          </a:p>
          <a:p>
            <a:pPr lvl="1"/>
            <a:r>
              <a:rPr lang="en-US" altLang="en-US" dirty="0"/>
              <a:t> In case of bond purchased at discount, increase in value is taxable in year of increase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8242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1099-DIV (Brokerage)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3024"/>
            <a:ext cx="7543800" cy="478710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1676400"/>
            <a:ext cx="35052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2015 Dividends and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29693165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altLang="en-US"/>
              <a:t>Dividends</a:t>
            </a:r>
            <a:endParaRPr lang="en-US" altLang="en-US" sz="2400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 Dividends </a:t>
            </a:r>
          </a:p>
          <a:p>
            <a:pPr lvl="1"/>
            <a:r>
              <a:rPr lang="en-US" altLang="en-US" dirty="0"/>
              <a:t> Part of the earnings of a corporation that is distributed to its shareholders</a:t>
            </a:r>
          </a:p>
          <a:p>
            <a:pPr lvl="1"/>
            <a:r>
              <a:rPr lang="en-US" altLang="en-US" dirty="0"/>
              <a:t> Unearned income </a:t>
            </a:r>
          </a:p>
          <a:p>
            <a:r>
              <a:rPr lang="en-US" altLang="en-US" dirty="0"/>
              <a:t> End-of-year tax statement:</a:t>
            </a:r>
          </a:p>
          <a:p>
            <a:pPr lvl="1">
              <a:buSzPct val="120000"/>
              <a:buFont typeface="Wingdings" pitchFamily="2" charset="2"/>
              <a:buChar char="§"/>
            </a:pPr>
            <a:r>
              <a:rPr lang="en-US" altLang="en-US" dirty="0"/>
              <a:t>1099-DIV Statement OR Brokerage Statement</a:t>
            </a:r>
          </a:p>
          <a:p>
            <a:r>
              <a:rPr lang="en-US" altLang="en-US" dirty="0"/>
              <a:t>Where to report?</a:t>
            </a:r>
          </a:p>
          <a:p>
            <a:pPr lvl="1"/>
            <a:r>
              <a:rPr lang="en-US" altLang="en-US" dirty="0"/>
              <a:t>Enter in Federal section \ Income \ Enter Myself \ </a:t>
            </a:r>
            <a:r>
              <a:rPr lang="en-US" dirty="0"/>
              <a:t>Interest and Dividends (1099-INT, 1099-DIV)</a:t>
            </a:r>
            <a:r>
              <a:rPr lang="en-US" altLang="en-US" dirty="0"/>
              <a:t> \ Interest or Dividend Income \  </a:t>
            </a:r>
            <a:r>
              <a:rPr lang="en-US" dirty="0"/>
              <a:t>Dividend Income, Form 1099-DIV, Box 1</a:t>
            </a:r>
            <a:endParaRPr lang="en-US" altLang="en-US" dirty="0"/>
          </a:p>
          <a:p>
            <a:pPr lvl="1"/>
            <a:r>
              <a:rPr lang="en-US" altLang="en-US" dirty="0"/>
              <a:t>Flows through to </a:t>
            </a:r>
            <a:r>
              <a:rPr lang="en-US" altLang="en-US" dirty="0" err="1"/>
              <a:t>Sch</a:t>
            </a:r>
            <a:r>
              <a:rPr lang="en-US" altLang="en-US" dirty="0"/>
              <a:t> B &amp; 1040 Lines 9a &amp; 9b and NJ 1040 Line 16</a:t>
            </a:r>
          </a:p>
        </p:txBody>
      </p:sp>
      <p:sp>
        <p:nvSpPr>
          <p:cNvPr id="6" name="TextBox 5" descr="NJ Pub Ref"/>
          <p:cNvSpPr txBox="1"/>
          <p:nvPr/>
        </p:nvSpPr>
        <p:spPr>
          <a:xfrm>
            <a:off x="7118553" y="58579"/>
            <a:ext cx="165058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/>
              <a:t>Pub 4012 Tab 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5305"/>
            <a:ext cx="612648" cy="163373"/>
          </a:xfrm>
          <a:prstGeom prst="rect">
            <a:avLst/>
          </a:prstGeom>
        </p:spPr>
      </p:pic>
      <p:pic>
        <p:nvPicPr>
          <p:cNvPr id="10" name="Picture 9" descr="NJ NJ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3159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265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26549" t="14484" r="9085"/>
          <a:stretch>
            <a:fillRect/>
          </a:stretch>
        </p:blipFill>
        <p:spPr bwMode="auto">
          <a:xfrm>
            <a:off x="653143" y="1567542"/>
            <a:ext cx="8244114" cy="503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0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Autofit/>
          </a:bodyPr>
          <a:lstStyle/>
          <a:p>
            <a:r>
              <a:rPr lang="en-US" altLang="en-US" sz="2600" dirty="0"/>
              <a:t>TS - 1099-DIV Dividends</a:t>
            </a:r>
            <a:br>
              <a:rPr lang="en-US" altLang="en-US" sz="2400" dirty="0"/>
            </a:br>
            <a:r>
              <a:rPr lang="en-US" altLang="en-US" sz="2200" dirty="0">
                <a:solidFill>
                  <a:srgbClr val="0070C0"/>
                </a:solidFill>
              </a:rPr>
              <a:t>Federal section \ Income \ Enter Myself \ </a:t>
            </a:r>
            <a:r>
              <a:rPr lang="en-US" sz="2200" dirty="0">
                <a:solidFill>
                  <a:srgbClr val="0070C0"/>
                </a:solidFill>
              </a:rPr>
              <a:t>Interest &amp; Dividends (1099-INT, 1099-DIV)</a:t>
            </a:r>
            <a:r>
              <a:rPr lang="en-US" altLang="en-US" sz="2200" dirty="0">
                <a:solidFill>
                  <a:srgbClr val="0070C0"/>
                </a:solidFill>
              </a:rPr>
              <a:t> \ </a:t>
            </a:r>
            <a:r>
              <a:rPr lang="en-US" sz="2200" dirty="0">
                <a:solidFill>
                  <a:srgbClr val="0070C0"/>
                </a:solidFill>
              </a:rPr>
              <a:t>Dividend Income, Form 1099-DIV, Box 1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4958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9812" y="514786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6125029" y="4934858"/>
            <a:ext cx="348342" cy="2902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7" name="Picture 16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33371" y="2569028"/>
            <a:ext cx="228780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Ordinary dividends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6444342" y="2641600"/>
            <a:ext cx="566057" cy="43114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cxnSp>
        <p:nvCxnSpPr>
          <p:cNvPr id="23" name="Straight Arrow Connector 22"/>
          <p:cNvCxnSpPr>
            <a:stCxn id="19" idx="3"/>
          </p:cNvCxnSpPr>
          <p:nvPr/>
        </p:nvCxnSpPr>
        <p:spPr bwMode="auto">
          <a:xfrm>
            <a:off x="6221177" y="2753694"/>
            <a:ext cx="252194" cy="13464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889829" y="3018972"/>
            <a:ext cx="231345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Qualified dividends</a:t>
            </a:r>
          </a:p>
        </p:txBody>
      </p:sp>
      <p:cxnSp>
        <p:nvCxnSpPr>
          <p:cNvPr id="29" name="Straight Arrow Connector 28"/>
          <p:cNvCxnSpPr>
            <a:stCxn id="26" idx="3"/>
          </p:cNvCxnSpPr>
          <p:nvPr/>
        </p:nvCxnSpPr>
        <p:spPr bwMode="auto">
          <a:xfrm>
            <a:off x="6203283" y="3203638"/>
            <a:ext cx="299117" cy="1853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6439066" y="3007426"/>
            <a:ext cx="600363" cy="40343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3106057" y="3439887"/>
            <a:ext cx="308289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Capital gains distributions</a:t>
            </a:r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6458858" y="3399311"/>
            <a:ext cx="595086" cy="38891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cxnSp>
        <p:nvCxnSpPr>
          <p:cNvPr id="35" name="Straight Arrow Connector 34"/>
          <p:cNvCxnSpPr>
            <a:stCxn id="33" idx="3"/>
            <a:endCxn id="34" idx="2"/>
          </p:cNvCxnSpPr>
          <p:nvPr/>
        </p:nvCxnSpPr>
        <p:spPr bwMode="auto">
          <a:xfrm flipV="1">
            <a:off x="6188952" y="3593770"/>
            <a:ext cx="269906" cy="3078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077029" y="4717143"/>
            <a:ext cx="304442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/>
              <a:t>Nondividend</a:t>
            </a:r>
            <a:r>
              <a:rPr lang="en-US" b="1" dirty="0"/>
              <a:t> distributions</a:t>
            </a: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6444342" y="4760687"/>
            <a:ext cx="595087" cy="36285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3581400" y="5486400"/>
            <a:ext cx="24288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Foreign tax withheld</a:t>
            </a: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6400801" y="5486400"/>
            <a:ext cx="457200" cy="36285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6019800" y="5638800"/>
            <a:ext cx="38100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4947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18" y="277813"/>
            <a:ext cx="8061182" cy="1143000"/>
          </a:xfrm>
        </p:spPr>
        <p:txBody>
          <a:bodyPr/>
          <a:lstStyle/>
          <a:p>
            <a:r>
              <a:rPr lang="en-US" altLang="en-US" dirty="0"/>
              <a:t>1099-DIV Dividends - TS Tips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625618" y="1600200"/>
            <a:ext cx="8199068" cy="47244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 Ordinary and qualified dividends are separately identified by payer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sz="2600" dirty="0"/>
              <a:t>Qualified dividends are a subset of ordinary dividends that meet specific criteria to be qualified and taxed at a lower tax rate</a:t>
            </a:r>
          </a:p>
          <a:p>
            <a:r>
              <a:rPr lang="en-US" altLang="en-US" dirty="0"/>
              <a:t> Capital gains distributions are </a:t>
            </a:r>
            <a:r>
              <a:rPr lang="en-US" dirty="0"/>
              <a:t>payments shareholders get when a fund sells its holdings at a profit and must, by law, pass the profits along to shareholders</a:t>
            </a:r>
          </a:p>
          <a:p>
            <a:pPr lvl="1"/>
            <a:r>
              <a:rPr lang="en-US" altLang="en-US" dirty="0"/>
              <a:t> Not related to whether taxpayer sells shares at a profit</a:t>
            </a:r>
          </a:p>
          <a:p>
            <a:r>
              <a:rPr lang="en-US" altLang="en-US" dirty="0"/>
              <a:t> TaxSlayer will automatically create appropriate Foreign Tax Credit on 1040 Line 48 if foreign tax withheld in Box 6 </a:t>
            </a:r>
          </a:p>
          <a:p>
            <a:r>
              <a:rPr lang="en-US" altLang="en-US" dirty="0"/>
              <a:t> </a:t>
            </a:r>
            <a:r>
              <a:rPr lang="en-US" altLang="en-US" dirty="0" err="1"/>
              <a:t>Nondividend</a:t>
            </a:r>
            <a:r>
              <a:rPr lang="en-US" altLang="en-US" dirty="0"/>
              <a:t> distributions are a return of cost basis and are not taxed until all cost is recovered.  Still entered in TS</a:t>
            </a:r>
          </a:p>
          <a:p>
            <a:pPr lvl="1"/>
            <a:r>
              <a:rPr lang="en-US" altLang="en-US" dirty="0"/>
              <a:t> When you sell the investment, reduce your cost basis by the amount of </a:t>
            </a:r>
            <a:r>
              <a:rPr lang="en-US" altLang="en-US" dirty="0" err="1"/>
              <a:t>nondividend</a:t>
            </a:r>
            <a:r>
              <a:rPr lang="en-US" altLang="en-US" dirty="0"/>
              <a:t> distributions you have received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1295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1099-DIV on Brokerage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Summary of potentially many individual transactions</a:t>
            </a:r>
          </a:p>
          <a:p>
            <a:pPr lvl="1"/>
            <a:r>
              <a:rPr lang="en-US" dirty="0"/>
              <a:t> Only summary values need to be entered in TaxSlayer (use name of Brokerage as payer)</a:t>
            </a:r>
          </a:p>
          <a:p>
            <a:pPr lvl="1"/>
            <a:r>
              <a:rPr lang="en-US" dirty="0"/>
              <a:t> Detail transactions backing up summary data are usually listed on later pages in statement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7101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Exempt Interest Dividends from 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Tax exempt on Federal return</a:t>
            </a:r>
          </a:p>
          <a:p>
            <a:r>
              <a:rPr lang="en-US" dirty="0"/>
              <a:t> Taxability varies for NJ, depending on bonds held by fund (look at statement detail pages) </a:t>
            </a:r>
          </a:p>
          <a:p>
            <a:pPr lvl="1"/>
            <a:r>
              <a:rPr lang="en-US" dirty="0"/>
              <a:t> Interest attributable to Federal obligations (including P.R., territories, etc.) always tax exempt</a:t>
            </a:r>
          </a:p>
          <a:p>
            <a:pPr lvl="1"/>
            <a:r>
              <a:rPr lang="en-US" dirty="0"/>
              <a:t> Interest attributable to other states except NJ always taxable</a:t>
            </a:r>
          </a:p>
          <a:p>
            <a:pPr lvl="1"/>
            <a:r>
              <a:rPr lang="en-US" dirty="0"/>
              <a:t> Interest attributable to NJ bonds only tax exempt if fund is “NJ Qualified Investment Fund” (usually has NJ in name of fund)</a:t>
            </a:r>
          </a:p>
          <a:p>
            <a:pPr lvl="2"/>
            <a:r>
              <a:rPr lang="en-US" dirty="0"/>
              <a:t> Interest on NJ bonds held individually by taxpayer (not in a mutual fund) always tax exempt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7FCEAF-D0D5-4D38-A667-05E01D81FA01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9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12-12-2016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</a:p>
        </p:txBody>
      </p:sp>
    </p:spTree>
    <p:extLst>
      <p:ext uri="{BB962C8B-B14F-4D97-AF65-F5344CB8AC3E}">
        <p14:creationId xmlns:p14="http://schemas.microsoft.com/office/powerpoint/2010/main" val="417128537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TS – Entering Exempt Interest Dividends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Enter full amount of Federal Exempt Interest Dividends from Box 10 on Tax-Exempt Interest screen </a:t>
            </a:r>
          </a:p>
          <a:p>
            <a:r>
              <a:rPr lang="en-US" dirty="0"/>
              <a:t> Brokerage statement usually provides percentages of bonds in different categories (i.e. – Federal, each state).  Apply those percentages to Federal Exempt Interest Dividends amount as appropriate</a:t>
            </a:r>
          </a:p>
          <a:p>
            <a:r>
              <a:rPr lang="en-US" dirty="0"/>
              <a:t> Add a Taxable State Interest Item screen</a:t>
            </a:r>
          </a:p>
          <a:p>
            <a:r>
              <a:rPr lang="en-US" dirty="0"/>
              <a:t> If Federal or multi-state fund, add all non-Federal amounts (including NJ amounts) as amount that is taxable for NJ </a:t>
            </a:r>
          </a:p>
          <a:p>
            <a:r>
              <a:rPr lang="en-US" dirty="0"/>
              <a:t> If fund is NJ specific, add only amount from states other than NJ as amount that is taxable for NJ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6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149352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12-12-2016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</a:p>
        </p:txBody>
      </p:sp>
      <p:pic>
        <p:nvPicPr>
          <p:cNvPr id="9" name="Picture 8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7458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714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206" y="1658983"/>
            <a:ext cx="7977732" cy="40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0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Autofit/>
          </a:bodyPr>
          <a:lstStyle/>
          <a:p>
            <a:r>
              <a:rPr lang="en-US" altLang="en-US" sz="2600" dirty="0"/>
              <a:t>TS - 1099-DIV  Exempt Interest Dividends</a:t>
            </a:r>
            <a:br>
              <a:rPr lang="en-US" altLang="en-US" sz="2400" dirty="0"/>
            </a:br>
            <a:r>
              <a:rPr lang="en-US" altLang="en-US" sz="2200" dirty="0">
                <a:solidFill>
                  <a:srgbClr val="0070C0"/>
                </a:solidFill>
              </a:rPr>
              <a:t>Federal section \ Income \ Enter Myself \ </a:t>
            </a:r>
            <a:r>
              <a:rPr lang="en-US" sz="2200" dirty="0">
                <a:solidFill>
                  <a:srgbClr val="0070C0"/>
                </a:solidFill>
              </a:rPr>
              <a:t>Interest &amp; Dividends (1099-INT, 1099-DIV)</a:t>
            </a:r>
            <a:r>
              <a:rPr lang="en-US" altLang="en-US" sz="2200" dirty="0">
                <a:solidFill>
                  <a:srgbClr val="0070C0"/>
                </a:solidFill>
              </a:rPr>
              <a:t> \ </a:t>
            </a:r>
            <a:r>
              <a:rPr lang="en-US" sz="2200" dirty="0">
                <a:solidFill>
                  <a:srgbClr val="0070C0"/>
                </a:solidFill>
              </a:rPr>
              <a:t>Tax Exempt Interest Income, Form 1099-INT, Box 8 or Form 1099-DIV, Box 10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4958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9812" y="514786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7" name="Picture 16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49748" y="2760619"/>
            <a:ext cx="315983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Exempt Interest Dividends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794657" y="3106782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72385862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0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Autofit/>
          </a:bodyPr>
          <a:lstStyle/>
          <a:p>
            <a:r>
              <a:rPr lang="en-US" altLang="en-US" sz="2600" dirty="0"/>
              <a:t>TS - 1099-DIV Exempt Interest Dividends</a:t>
            </a:r>
            <a:br>
              <a:rPr lang="en-US" altLang="en-US" sz="2400" dirty="0"/>
            </a:br>
            <a:r>
              <a:rPr lang="en-US" altLang="en-US" sz="2200" dirty="0">
                <a:solidFill>
                  <a:srgbClr val="0070C0"/>
                </a:solidFill>
              </a:rPr>
              <a:t>Federal section \ Income \ Enter Myself \ </a:t>
            </a:r>
            <a:r>
              <a:rPr lang="en-US" sz="2200" dirty="0">
                <a:solidFill>
                  <a:srgbClr val="0070C0"/>
                </a:solidFill>
              </a:rPr>
              <a:t>Interest &amp; Dividends (1099-INT, 1099-DIV)</a:t>
            </a:r>
            <a:r>
              <a:rPr lang="en-US" altLang="en-US" sz="2200" dirty="0">
                <a:solidFill>
                  <a:srgbClr val="0070C0"/>
                </a:solidFill>
              </a:rPr>
              <a:t> \ </a:t>
            </a:r>
            <a:r>
              <a:rPr lang="en-US" sz="2200" dirty="0">
                <a:solidFill>
                  <a:srgbClr val="0070C0"/>
                </a:solidFill>
              </a:rPr>
              <a:t>Tax Exempt Interest Income, Form 1099-INT, Box 8 or Form 1099-DIV, Box 10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4958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9812" y="514786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3581400" y="4800599"/>
            <a:ext cx="685800" cy="152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7" name="Picture 16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45305"/>
            <a:ext cx="612648" cy="16337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695269" y="3661955"/>
            <a:ext cx="446789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Exempt interest dividends for Federal</a:t>
            </a:r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6248400" y="3810000"/>
            <a:ext cx="595086" cy="38891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cxnSp>
        <p:nvCxnSpPr>
          <p:cNvPr id="35" name="Straight Arrow Connector 34"/>
          <p:cNvCxnSpPr>
            <a:stCxn id="33" idx="3"/>
            <a:endCxn id="34" idx="2"/>
          </p:cNvCxnSpPr>
          <p:nvPr/>
        </p:nvCxnSpPr>
        <p:spPr bwMode="auto">
          <a:xfrm>
            <a:off x="6163159" y="3846621"/>
            <a:ext cx="85241" cy="15783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447800" y="4953000"/>
            <a:ext cx="2344056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Click if any exempt interest dividends are taxable for NJ</a:t>
            </a: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4267200" y="4495800"/>
            <a:ext cx="1447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4419600" y="2133600"/>
            <a:ext cx="4106091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TextBox 29"/>
          <p:cNvSpPr txBox="1"/>
          <p:nvPr/>
        </p:nvSpPr>
        <p:spPr>
          <a:xfrm>
            <a:off x="4267200" y="1524000"/>
            <a:ext cx="4442003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Same screen used for tax-exempt</a:t>
            </a:r>
          </a:p>
          <a:p>
            <a:r>
              <a:rPr lang="en-US" b="1" dirty="0"/>
              <a:t>Interest and exempt interest dividends</a:t>
            </a:r>
          </a:p>
        </p:txBody>
      </p:sp>
      <p:pic>
        <p:nvPicPr>
          <p:cNvPr id="18" name="Picture 17" descr="NJ N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3413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83040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91" y="1593669"/>
            <a:ext cx="7903029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0" name="Title 1"/>
          <p:cNvSpPr>
            <a:spLocks noGrp="1"/>
          </p:cNvSpPr>
          <p:nvPr>
            <p:ph type="title"/>
          </p:nvPr>
        </p:nvSpPr>
        <p:spPr>
          <a:xfrm>
            <a:off x="594360" y="277813"/>
            <a:ext cx="8355330" cy="1143000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TS - 1099-DIV Exempt Interest Dividends That Are Taxable for NJ</a:t>
            </a:r>
            <a:br>
              <a:rPr lang="en-US" altLang="en-US" sz="2600" dirty="0"/>
            </a:br>
            <a:r>
              <a:rPr lang="en-US" altLang="en-US" sz="2200" dirty="0">
                <a:solidFill>
                  <a:srgbClr val="0070C0"/>
                </a:solidFill>
              </a:rPr>
              <a:t>Federal section \ Income \ Enter Myself \ </a:t>
            </a:r>
            <a:r>
              <a:rPr lang="en-US" sz="2200" dirty="0">
                <a:solidFill>
                  <a:srgbClr val="0070C0"/>
                </a:solidFill>
              </a:rPr>
              <a:t>Interest &amp; Dividends (1099-INT, 1099-DIV)</a:t>
            </a:r>
            <a:r>
              <a:rPr lang="en-US" altLang="en-US" sz="2200" dirty="0">
                <a:solidFill>
                  <a:srgbClr val="0070C0"/>
                </a:solidFill>
              </a:rPr>
              <a:t> \ </a:t>
            </a:r>
            <a:r>
              <a:rPr lang="en-US" sz="2200" dirty="0">
                <a:solidFill>
                  <a:srgbClr val="0070C0"/>
                </a:solidFill>
              </a:rPr>
              <a:t>Tax Exempt Interest Income, Form 1099-INT, Box 8 or Form 1099-DIV, Box 10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4958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9812" y="514786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7" name="Picture 16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0705"/>
            <a:ext cx="612648" cy="16337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682206" y="3661955"/>
            <a:ext cx="391645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Federal exempt interest dividends</a:t>
            </a:r>
          </a:p>
          <a:p>
            <a:r>
              <a:rPr lang="en-US" b="1" dirty="0"/>
              <a:t> taxable for NJ</a:t>
            </a:r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6223726" y="3934887"/>
            <a:ext cx="595086" cy="38891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cxnSp>
        <p:nvCxnSpPr>
          <p:cNvPr id="35" name="Straight Arrow Connector 34"/>
          <p:cNvCxnSpPr>
            <a:stCxn id="33" idx="3"/>
            <a:endCxn id="34" idx="2"/>
          </p:cNvCxnSpPr>
          <p:nvPr/>
        </p:nvCxnSpPr>
        <p:spPr bwMode="auto">
          <a:xfrm>
            <a:off x="5598663" y="3985121"/>
            <a:ext cx="625063" cy="1442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 descr="NJ N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3286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0835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Interest Income</a:t>
            </a:r>
            <a:endParaRPr lang="en-US" altLang="en-US" dirty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600200"/>
            <a:ext cx="8258629" cy="47244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3400" dirty="0"/>
              <a:t> End-of-year tax statements (for amounts &gt; $10)</a:t>
            </a:r>
          </a:p>
          <a:p>
            <a:pPr lvl="1"/>
            <a:r>
              <a:rPr lang="en-US" altLang="en-US" dirty="0"/>
              <a:t>1099-INT</a:t>
            </a:r>
          </a:p>
          <a:p>
            <a:pPr lvl="1"/>
            <a:r>
              <a:rPr lang="en-US" altLang="en-US" dirty="0"/>
              <a:t>Bank Statement </a:t>
            </a:r>
          </a:p>
          <a:p>
            <a:pPr lvl="1"/>
            <a:r>
              <a:rPr lang="en-US" altLang="en-US" dirty="0"/>
              <a:t>1099-OID Original Issue Discount </a:t>
            </a:r>
          </a:p>
          <a:p>
            <a:pPr lvl="1"/>
            <a:r>
              <a:rPr lang="en-US" altLang="en-US" dirty="0"/>
              <a:t>1099-INT (Brokerage Statement) </a:t>
            </a:r>
          </a:p>
          <a:p>
            <a:pPr lvl="1"/>
            <a:r>
              <a:rPr lang="en-US" altLang="en-US" dirty="0"/>
              <a:t>Schedule K-1</a:t>
            </a:r>
          </a:p>
          <a:p>
            <a:r>
              <a:rPr lang="en-US" altLang="en-US" sz="3400" dirty="0"/>
              <a:t> Where to report?</a:t>
            </a:r>
          </a:p>
          <a:p>
            <a:pPr lvl="1"/>
            <a:r>
              <a:rPr lang="en-US" altLang="en-US" dirty="0"/>
              <a:t>Enter in Federal section \ Income \ Enter Myself \ </a:t>
            </a:r>
            <a:r>
              <a:rPr lang="en-US" dirty="0"/>
              <a:t>Interest and Dividends (1099-INT, 1099-DIV)</a:t>
            </a:r>
            <a:r>
              <a:rPr lang="en-US" altLang="en-US" dirty="0"/>
              <a:t> \ Interest or Dividend Income \ </a:t>
            </a:r>
            <a:r>
              <a:rPr lang="en-US" dirty="0"/>
              <a:t> Interest Income, Form 1099-INT</a:t>
            </a:r>
            <a:endParaRPr lang="en-US" altLang="en-US" dirty="0"/>
          </a:p>
          <a:p>
            <a:pPr lvl="2"/>
            <a:r>
              <a:rPr lang="en-US" altLang="en-US" dirty="0"/>
              <a:t>If interest income &gt; than $1,500, also must answer foreign account questions in Federal section \ Income \ Enter Myself \ </a:t>
            </a:r>
            <a:r>
              <a:rPr lang="en-US" dirty="0"/>
              <a:t>Did you earn interest from a bank in a foreign country?</a:t>
            </a:r>
            <a:endParaRPr lang="en-US" altLang="en-US" dirty="0"/>
          </a:p>
          <a:p>
            <a:pPr lvl="1"/>
            <a:r>
              <a:rPr lang="en-US" altLang="en-US" dirty="0"/>
              <a:t>Flows through to </a:t>
            </a:r>
            <a:r>
              <a:rPr lang="en-US" altLang="en-US" dirty="0" err="1"/>
              <a:t>Sch</a:t>
            </a:r>
            <a:r>
              <a:rPr lang="en-US" altLang="en-US" dirty="0"/>
              <a:t> B &amp; 1040 Lines 8a &amp; 8b</a:t>
            </a:r>
          </a:p>
          <a:p>
            <a:pPr lvl="1"/>
            <a:r>
              <a:rPr lang="en-US" altLang="en-US" dirty="0"/>
              <a:t>Also flows to NJ 1040 15a &amp; 15b</a:t>
            </a:r>
          </a:p>
          <a:p>
            <a:endParaRPr lang="en-US" altLang="en-US" dirty="0"/>
          </a:p>
        </p:txBody>
      </p:sp>
      <p:sp>
        <p:nvSpPr>
          <p:cNvPr id="6" name="TextBox 5" descr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/>
              <a:t>(cont’d)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9923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18" y="277813"/>
            <a:ext cx="8061182" cy="1143000"/>
          </a:xfrm>
        </p:spPr>
        <p:txBody>
          <a:bodyPr>
            <a:noAutofit/>
          </a:bodyPr>
          <a:lstStyle/>
          <a:p>
            <a:r>
              <a:rPr lang="en-US" sz="3400" dirty="0"/>
              <a:t>Specified Private Activity Bond Interest or Bond Interest Dividends</a:t>
            </a:r>
            <a:endParaRPr lang="en-US" altLang="en-US" sz="3400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625618" y="1600200"/>
            <a:ext cx="8199068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 Private activity bond interest is tax-exempt for regular tax purposes, but is taxable for Alternative Minimum Tax (AMT) purposes</a:t>
            </a:r>
          </a:p>
          <a:p>
            <a:pPr lvl="1"/>
            <a:r>
              <a:rPr lang="en-US" dirty="0"/>
              <a:t>Reported on 1099-INT in Box 9</a:t>
            </a:r>
          </a:p>
          <a:p>
            <a:r>
              <a:rPr lang="en-US" dirty="0"/>
              <a:t> Private activity bond interest dividends is the portion of tax-exempt </a:t>
            </a:r>
            <a:r>
              <a:rPr lang="en-US" b="1" dirty="0"/>
              <a:t>interest dividends</a:t>
            </a:r>
            <a:r>
              <a:rPr lang="en-US" dirty="0"/>
              <a:t> that may be subject to AMT</a:t>
            </a:r>
          </a:p>
          <a:p>
            <a:pPr lvl="1"/>
            <a:r>
              <a:rPr lang="en-US" dirty="0"/>
              <a:t>Reported on 1099-DIV Box 11</a:t>
            </a:r>
          </a:p>
          <a:p>
            <a:r>
              <a:rPr lang="en-US" altLang="en-US" dirty="0">
                <a:solidFill>
                  <a:srgbClr val="001132"/>
                </a:solidFill>
              </a:rPr>
              <a:t> Enter in Federal section \ Other Taxes \ Alternative Minimum Tax (For 6251)</a:t>
            </a:r>
          </a:p>
          <a:p>
            <a:r>
              <a:rPr lang="en-US" altLang="en-US" dirty="0">
                <a:solidFill>
                  <a:srgbClr val="001132"/>
                </a:solidFill>
              </a:rPr>
              <a:t> If taxpayer ends up owing AMT, return is </a:t>
            </a:r>
            <a:r>
              <a:rPr lang="en-US" altLang="en-US" dirty="0">
                <a:solidFill>
                  <a:srgbClr val="FF0000"/>
                </a:solidFill>
              </a:rPr>
              <a:t>Out of Scope</a:t>
            </a:r>
          </a:p>
          <a:p>
            <a:endParaRPr lang="en-US" altLang="en-US" dirty="0">
              <a:solidFill>
                <a:srgbClr val="FF0000"/>
              </a:solidFill>
            </a:endParaRPr>
          </a:p>
          <a:p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1153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44114" cy="990600"/>
          </a:xfrm>
        </p:spPr>
        <p:txBody>
          <a:bodyPr>
            <a:normAutofit fontScale="90000"/>
          </a:bodyPr>
          <a:lstStyle/>
          <a:p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900" dirty="0"/>
              <a:t>TS – Private Activity Bond (PAB) Interest or PAB Interest Dividends</a:t>
            </a:r>
            <a:br>
              <a:rPr lang="en-US" altLang="en-US" sz="2700" dirty="0"/>
            </a:br>
            <a:r>
              <a:rPr lang="en-US" altLang="en-US" sz="2400" dirty="0">
                <a:solidFill>
                  <a:srgbClr val="0070C0"/>
                </a:solidFill>
              </a:rPr>
              <a:t>Federal section \ Other Taxes \ Alternative Minimum Tax (For 6251) </a:t>
            </a:r>
            <a:br>
              <a:rPr lang="en-US" altLang="en-US" sz="3800" dirty="0">
                <a:solidFill>
                  <a:srgbClr val="0070C0"/>
                </a:solidFill>
              </a:rPr>
            </a:b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8800" y="4836886"/>
            <a:ext cx="5459413" cy="369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Buyer’s Name, SS #, Address, &amp; Interest Income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2" name="Picture 11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1695"/>
          <a:stretch>
            <a:fillRect/>
          </a:stretch>
        </p:blipFill>
        <p:spPr bwMode="auto">
          <a:xfrm>
            <a:off x="609600" y="16002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6324600" y="4343400"/>
            <a:ext cx="776515" cy="52977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1600200" y="3733800"/>
            <a:ext cx="441659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Specified private activity bond interest</a:t>
            </a:r>
          </a:p>
          <a:p>
            <a:r>
              <a:rPr lang="en-US" b="1" dirty="0"/>
              <a:t>or PAB interest dividends</a:t>
            </a:r>
          </a:p>
        </p:txBody>
      </p:sp>
    </p:spTree>
    <p:extLst>
      <p:ext uri="{BB962C8B-B14F-4D97-AF65-F5344CB8AC3E}">
        <p14:creationId xmlns:p14="http://schemas.microsoft.com/office/powerpoint/2010/main" val="140424583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/>
              <a:t>Interest &amp; Dividends Reported on </a:t>
            </a:r>
            <a:br>
              <a:rPr lang="en-US" altLang="en-US" sz="3400" dirty="0"/>
            </a:br>
            <a:r>
              <a:rPr lang="en-US" altLang="en-US" sz="3400" dirty="0"/>
              <a:t>Schedule K-1 (Partner’s Share of Income)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 Schedule K-1 is In Scope only if there are just Interest, Dividend, Capital Gains or Royalties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Always check with experienced counselor for all K-1s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Handling of Capital Gains &amp; Royalties are covered in separate modules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Enter K-1 interest and dividends in Federal section \ Income \ Enter Myself \ Other Income \ K-1 Earnings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Choose specific form that includes the K-1 income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Enter on the interest and/or dividend lines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6743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Sample K-1</a:t>
            </a:r>
            <a:br>
              <a:rPr lang="en-US" altLang="en-US" sz="3400"/>
            </a:br>
            <a:r>
              <a:rPr lang="en-US" altLang="en-US" sz="3400"/>
              <a:t>Interest &amp; Dividends From Schedule K-1</a:t>
            </a:r>
          </a:p>
        </p:txBody>
      </p:sp>
      <p:pic>
        <p:nvPicPr>
          <p:cNvPr id="2990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25275" r="1215" b="6776"/>
          <a:stretch>
            <a:fillRect/>
          </a:stretch>
        </p:blipFill>
        <p:spPr bwMode="auto">
          <a:xfrm>
            <a:off x="609600" y="1524000"/>
            <a:ext cx="8172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1" name="Line 5"/>
          <p:cNvSpPr>
            <a:spLocks noChangeShapeType="1"/>
          </p:cNvSpPr>
          <p:nvPr/>
        </p:nvSpPr>
        <p:spPr bwMode="auto">
          <a:xfrm flipV="1">
            <a:off x="2819400" y="3686175"/>
            <a:ext cx="2400300" cy="1943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2" name="Line 4"/>
          <p:cNvSpPr>
            <a:spLocks noChangeShapeType="1"/>
          </p:cNvSpPr>
          <p:nvPr/>
        </p:nvSpPr>
        <p:spPr bwMode="auto">
          <a:xfrm flipV="1">
            <a:off x="2819400" y="4114800"/>
            <a:ext cx="2286000" cy="1557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3" name="Line 6"/>
          <p:cNvSpPr>
            <a:spLocks noChangeShapeType="1"/>
          </p:cNvSpPr>
          <p:nvPr/>
        </p:nvSpPr>
        <p:spPr bwMode="auto">
          <a:xfrm flipV="1">
            <a:off x="2971800" y="5029200"/>
            <a:ext cx="21336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4" name="TextBox 2"/>
          <p:cNvSpPr txBox="1">
            <a:spLocks noChangeArrowheads="1"/>
          </p:cNvSpPr>
          <p:nvPr/>
        </p:nvSpPr>
        <p:spPr bwMode="auto">
          <a:xfrm>
            <a:off x="1524000" y="5629275"/>
            <a:ext cx="5029200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Interest, Dividends, Capital Gains, Royalties</a:t>
            </a:r>
          </a:p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are only Partnership Income in Scope</a:t>
            </a:r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3733800" y="1676400"/>
            <a:ext cx="914400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47466" name="Line 6"/>
          <p:cNvSpPr>
            <a:spLocks noChangeShapeType="1"/>
          </p:cNvSpPr>
          <p:nvPr/>
        </p:nvSpPr>
        <p:spPr bwMode="auto">
          <a:xfrm flipV="1">
            <a:off x="2895600" y="4648200"/>
            <a:ext cx="2362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1010723" y="1773712"/>
            <a:ext cx="878774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" name="TextBox 13"/>
          <p:cNvSpPr txBox="1"/>
          <p:nvPr/>
        </p:nvSpPr>
        <p:spPr>
          <a:xfrm>
            <a:off x="2307772" y="1654629"/>
            <a:ext cx="95410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Form #</a:t>
            </a:r>
          </a:p>
        </p:txBody>
      </p:sp>
      <p:cxnSp>
        <p:nvCxnSpPr>
          <p:cNvPr id="15" name="Straight Arrow Connector 14"/>
          <p:cNvCxnSpPr>
            <a:endCxn id="13" idx="6"/>
          </p:cNvCxnSpPr>
          <p:nvPr/>
        </p:nvCxnSpPr>
        <p:spPr bwMode="auto">
          <a:xfrm flipH="1">
            <a:off x="1889497" y="1831817"/>
            <a:ext cx="354276" cy="17049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3655512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114" y="1625600"/>
            <a:ext cx="8086499" cy="465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400" dirty="0"/>
              <a:t>TS - Interest &amp; Dividends From Schedule K-1</a:t>
            </a:r>
            <a:br>
              <a:rPr lang="en-US" altLang="en-US" sz="3400" dirty="0"/>
            </a:br>
            <a:r>
              <a:rPr lang="en-US" altLang="en-US" sz="2400" dirty="0">
                <a:solidFill>
                  <a:srgbClr val="0070C0"/>
                </a:solidFill>
              </a:rPr>
              <a:t>Federal section \ Income \ Enter Myself \ Other Income \ K-1 Earnings</a:t>
            </a:r>
          </a:p>
        </p:txBody>
      </p:sp>
      <p:sp>
        <p:nvSpPr>
          <p:cNvPr id="147464" name="TextBox 2"/>
          <p:cNvSpPr txBox="1">
            <a:spLocks noChangeArrowheads="1"/>
          </p:cNvSpPr>
          <p:nvPr/>
        </p:nvSpPr>
        <p:spPr bwMode="auto">
          <a:xfrm>
            <a:off x="1524000" y="5629275"/>
            <a:ext cx="502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b="1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596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Federal Tax-Exempt Interest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  Generally bonds issued by: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State/political subdivisions (county or city), District of Columbia,  or U.S. possessions &amp; political subdivisions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 Savings bonds used for education (Form 8815)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 NJ does not always follow Federal taxability rules for interest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See NJ GIT-5 for list</a:t>
            </a:r>
          </a:p>
        </p:txBody>
      </p:sp>
      <p:pic>
        <p:nvPicPr>
          <p:cNvPr id="7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302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When is Interest Tax Free?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600201"/>
          <a:ext cx="7772400" cy="482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417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Interest Type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Exempt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From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Federal Tax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Exempt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From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NJ Tax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7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Interest from U.S.</a:t>
                      </a:r>
                      <a:r>
                        <a:rPr lang="en-US" sz="2400" baseline="0" dirty="0"/>
                        <a:t> Savings Bonds</a:t>
                      </a:r>
                      <a:endParaRPr lang="en-US" sz="24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√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6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Interest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from NJ state/municipal bonds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√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√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6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Interest  from state/municipal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bonds other than NJ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√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663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Sample 1099-INT</a:t>
            </a:r>
          </a:p>
        </p:txBody>
      </p:sp>
      <p:pic>
        <p:nvPicPr>
          <p:cNvPr id="26419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8125" r="11719" b="23958"/>
          <a:stretch>
            <a:fillRect/>
          </a:stretch>
        </p:blipFill>
        <p:spPr bwMode="auto">
          <a:xfrm>
            <a:off x="662049" y="1552698"/>
            <a:ext cx="8001000" cy="464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3962400"/>
            <a:ext cx="1676400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atin typeface="Arial" charset="0"/>
                <a:cs typeface="Arial" charset="0"/>
              </a:rPr>
              <a:t>Douglas Davis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762000" y="4643918"/>
            <a:ext cx="2286000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atin typeface="Arial" charset="0"/>
                <a:cs typeface="Arial" charset="0"/>
              </a:rPr>
              <a:t>201 Main Street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2362200"/>
            <a:ext cx="914400" cy="43088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200" b="1" dirty="0">
                <a:latin typeface="+mn-lt"/>
              </a:rPr>
              <a:t>2015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65071" y="2113808"/>
            <a:ext cx="192443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Taxable interest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4329216" y="2557484"/>
            <a:ext cx="895927" cy="24509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3811979" y="2505694"/>
            <a:ext cx="510640" cy="1306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11927" y="2909455"/>
            <a:ext cx="213391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Early W/D penalty</a:t>
            </a: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4317340" y="2984994"/>
            <a:ext cx="713839" cy="2582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4037610" y="3051958"/>
            <a:ext cx="320634" cy="356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27023" y="3372592"/>
            <a:ext cx="250581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Interest on US bonds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4341090" y="3471882"/>
            <a:ext cx="713839" cy="2582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H="1">
            <a:off x="5094513" y="3526969"/>
            <a:ext cx="332508" cy="3562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41912" y="3669475"/>
            <a:ext cx="24032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Federal tax withheld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358245" y="5205680"/>
            <a:ext cx="720436" cy="23321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 flipH="1" flipV="1">
            <a:off x="4310742" y="4156362"/>
            <a:ext cx="700642" cy="29688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5058888" y="5070763"/>
            <a:ext cx="843148" cy="16625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3651662" y="4025734"/>
            <a:ext cx="694707" cy="2018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854536" y="4892633"/>
            <a:ext cx="234763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Tax-exempt interest</a:t>
            </a:r>
          </a:p>
        </p:txBody>
      </p:sp>
    </p:spTree>
    <p:extLst>
      <p:ext uri="{BB962C8B-B14F-4D97-AF65-F5344CB8AC3E}">
        <p14:creationId xmlns:p14="http://schemas.microsoft.com/office/powerpoint/2010/main" val="32563695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Sample Bank Statement</a:t>
            </a:r>
          </a:p>
        </p:txBody>
      </p:sp>
      <p:pic>
        <p:nvPicPr>
          <p:cNvPr id="107524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/>
          <a:srcRect l="1020" b="1951"/>
          <a:stretch/>
        </p:blipFill>
        <p:spPr>
          <a:xfrm>
            <a:off x="696817" y="1582737"/>
            <a:ext cx="7848600" cy="4818063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</p:pic>
      <p:sp>
        <p:nvSpPr>
          <p:cNvPr id="93189" name="Rectangle 4"/>
          <p:cNvSpPr>
            <a:spLocks noChangeArrowheads="1"/>
          </p:cNvSpPr>
          <p:nvPr/>
        </p:nvSpPr>
        <p:spPr bwMode="auto">
          <a:xfrm>
            <a:off x="1219200" y="3276600"/>
            <a:ext cx="38862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Douglas Davis</a:t>
            </a:r>
          </a:p>
          <a:p>
            <a:pPr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210 Main Street</a:t>
            </a:r>
          </a:p>
          <a:p>
            <a:pPr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Bridgewater, NJ 08807</a:t>
            </a:r>
          </a:p>
        </p:txBody>
      </p:sp>
      <p:sp>
        <p:nvSpPr>
          <p:cNvPr id="93190" name="Rectangle 5"/>
          <p:cNvSpPr>
            <a:spLocks noChangeArrowheads="1"/>
          </p:cNvSpPr>
          <p:nvPr/>
        </p:nvSpPr>
        <p:spPr bwMode="auto">
          <a:xfrm>
            <a:off x="762000" y="5830965"/>
            <a:ext cx="3962400" cy="533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93191" name="Text Box 6"/>
          <p:cNvSpPr txBox="1">
            <a:spLocks noChangeArrowheads="1"/>
          </p:cNvSpPr>
          <p:nvPr/>
        </p:nvSpPr>
        <p:spPr bwMode="auto">
          <a:xfrm>
            <a:off x="6705600" y="1825625"/>
            <a:ext cx="838200" cy="30797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3333CC"/>
                </a:solidFill>
                <a:latin typeface="Arial" charset="0"/>
                <a:cs typeface="Arial" charset="0"/>
              </a:rPr>
              <a:t>2015</a:t>
            </a:r>
          </a:p>
        </p:txBody>
      </p:sp>
      <p:sp>
        <p:nvSpPr>
          <p:cNvPr id="93192" name="TextBox 1"/>
          <p:cNvSpPr txBox="1">
            <a:spLocks noChangeArrowheads="1"/>
          </p:cNvSpPr>
          <p:nvPr/>
        </p:nvSpPr>
        <p:spPr bwMode="auto">
          <a:xfrm>
            <a:off x="5995987" y="3182937"/>
            <a:ext cx="862013" cy="24606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rgbClr val="0078A2"/>
                </a:solidFill>
                <a:latin typeface="Arial" charset="0"/>
                <a:cs typeface="Arial" charset="0"/>
              </a:rPr>
              <a:t>99-2222222</a:t>
            </a:r>
          </a:p>
        </p:txBody>
      </p:sp>
      <p:sp>
        <p:nvSpPr>
          <p:cNvPr id="93193" name="TextBox 2"/>
          <p:cNvSpPr txBox="1">
            <a:spLocks noChangeArrowheads="1"/>
          </p:cNvSpPr>
          <p:nvPr/>
        </p:nvSpPr>
        <p:spPr bwMode="auto">
          <a:xfrm>
            <a:off x="7453312" y="5607050"/>
            <a:ext cx="928688" cy="55403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500" dirty="0">
                <a:latin typeface="Arial" charset="0"/>
                <a:cs typeface="Arial" charset="0"/>
              </a:rPr>
              <a:t>  45.00</a:t>
            </a:r>
          </a:p>
          <a:p>
            <a:pPr eaLnBrk="1" hangingPunct="1">
              <a:defRPr/>
            </a:pPr>
            <a:r>
              <a:rPr lang="en-US" sz="1500" dirty="0"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5486400"/>
            <a:ext cx="533400" cy="2619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00" dirty="0">
                <a:latin typeface="Arial" charset="0"/>
                <a:cs typeface="Arial" charset="0"/>
              </a:rPr>
              <a:t>2015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239000" y="5638800"/>
            <a:ext cx="11430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5011387"/>
            <a:ext cx="192443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Taxable interest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7184570" y="5403272"/>
            <a:ext cx="178131" cy="2612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025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Sample Original Issue Discount Interest (OID)</a:t>
            </a:r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5943600" y="2667000"/>
            <a:ext cx="1066800" cy="533400"/>
          </a:xfrm>
          <a:prstGeom prst="rect">
            <a:avLst/>
          </a:prstGeom>
          <a:solidFill>
            <a:srgbClr val="FFFF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82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1534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5" name="Text Box 8"/>
          <p:cNvSpPr txBox="1">
            <a:spLocks noChangeArrowheads="1"/>
          </p:cNvSpPr>
          <p:nvPr/>
        </p:nvSpPr>
        <p:spPr bwMode="auto">
          <a:xfrm>
            <a:off x="760020" y="2409701"/>
            <a:ext cx="306383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Arial" charset="0"/>
                <a:cs typeface="Arial" charset="0"/>
              </a:rPr>
              <a:t>Enter as ordinary interest</a:t>
            </a:r>
          </a:p>
        </p:txBody>
      </p:sp>
      <p:sp>
        <p:nvSpPr>
          <p:cNvPr id="136201" name="Oval 9"/>
          <p:cNvSpPr>
            <a:spLocks noChangeArrowheads="1"/>
          </p:cNvSpPr>
          <p:nvPr/>
        </p:nvSpPr>
        <p:spPr bwMode="auto">
          <a:xfrm>
            <a:off x="4643252" y="2492828"/>
            <a:ext cx="1223158" cy="66600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202" name="Line 10"/>
          <p:cNvSpPr>
            <a:spLocks noChangeShapeType="1"/>
          </p:cNvSpPr>
          <p:nvPr/>
        </p:nvSpPr>
        <p:spPr bwMode="auto">
          <a:xfrm>
            <a:off x="3800104" y="2588821"/>
            <a:ext cx="866899" cy="1900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2209800"/>
            <a:ext cx="990600" cy="461963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Arial" charset="0"/>
              </a:rPr>
              <a:t>2015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72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1099-INT (Brokerage)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28800"/>
            <a:ext cx="8037202" cy="420834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1905000"/>
            <a:ext cx="246734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2015 Interest Income</a:t>
            </a:r>
          </a:p>
        </p:txBody>
      </p:sp>
    </p:spTree>
    <p:extLst>
      <p:ext uri="{BB962C8B-B14F-4D97-AF65-F5344CB8AC3E}">
        <p14:creationId xmlns:p14="http://schemas.microsoft.com/office/powerpoint/2010/main" val="2012685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J Template 06">
  <a:themeElements>
    <a:clrScheme name="NJ Template 06 7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4F917E"/>
      </a:accent1>
      <a:accent2>
        <a:srgbClr val="CC9900"/>
      </a:accent2>
      <a:accent3>
        <a:srgbClr val="FFFFFF"/>
      </a:accent3>
      <a:accent4>
        <a:srgbClr val="000000"/>
      </a:accent4>
      <a:accent5>
        <a:srgbClr val="B2C7C0"/>
      </a:accent5>
      <a:accent6>
        <a:srgbClr val="B98A00"/>
      </a:accent6>
      <a:hlink>
        <a:srgbClr val="5A84D8"/>
      </a:hlink>
      <a:folHlink>
        <a:srgbClr val="A0C6BA"/>
      </a:folHlink>
    </a:clrScheme>
    <a:fontScheme name="NJ Template 06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J Template.potx" id="{28C45570-C858-4585-804A-99F911C81C83}" vid="{ED85AEA2-13FF-4A18-B167-0F7253B865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 Template</Template>
  <TotalTime>0</TotalTime>
  <Words>2470</Words>
  <Application>Microsoft Office PowerPoint</Application>
  <PresentationFormat>On-screen Show (4:3)</PresentationFormat>
  <Paragraphs>420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Times New Roman</vt:lpstr>
      <vt:lpstr>Verdana</vt:lpstr>
      <vt:lpstr>Wingdings</vt:lpstr>
      <vt:lpstr>NJ Template 06</vt:lpstr>
      <vt:lpstr>Interest &amp; Dividends</vt:lpstr>
      <vt:lpstr>Interest Income</vt:lpstr>
      <vt:lpstr>Interest Income</vt:lpstr>
      <vt:lpstr>Federal Tax-Exempt Interest</vt:lpstr>
      <vt:lpstr>When is Interest Tax Free?</vt:lpstr>
      <vt:lpstr>Sample 1099-INT</vt:lpstr>
      <vt:lpstr>Sample Bank Statement</vt:lpstr>
      <vt:lpstr>Sample Original Issue Discount Interest (OID)</vt:lpstr>
      <vt:lpstr>Sample 1099-INT (Brokerage)</vt:lpstr>
      <vt:lpstr>TS - Taxable Interest Federal section \ Income \ Enter Myself \ Interest &amp; Dividends (1099-INT, 1099-DIV) \ Interest Income, Form 1099-INT </vt:lpstr>
      <vt:lpstr>1099-INT Taxable Interest - TS Tips</vt:lpstr>
      <vt:lpstr>1099-INT Federal Tax-Exempt Interest  </vt:lpstr>
      <vt:lpstr>TS - Federal Tax-Exempt Interest  Federal section \ Income \ Enter Myself \ Interest &amp; Dividends (1099-INT, 1099-DIV) \ Interest or Dividend Income \ Tax Exempt Interest Income, Form 1099-INT, Box 8 or 1099-DIV, Box 10  </vt:lpstr>
      <vt:lpstr>TS - Federal Tax-Exempt Interest that is Taxable for NJ   Federal section \ Income \ Enter Myself \ Interest &amp; Dividends (1099-INT, 1099-DIV) \ Interest or Dividend Income \ Tax Exempt Interest Income, Form 1099-INT \ Taxable State Interest Item</vt:lpstr>
      <vt:lpstr>Exclusion of Interest from Series EE &amp; I US Savings Bonds Used for Educational Expenses </vt:lpstr>
      <vt:lpstr>1099-INT on Brokerage Statement</vt:lpstr>
      <vt:lpstr>  TS - Seller-Financed Mortgage Interest Federal Section \ Income \ Enter Myself \ Interest &amp; Dividends (1099-INT, 1099-DIV) \ Seller Financed Interest Income   </vt:lpstr>
      <vt:lpstr>Dividends</vt:lpstr>
      <vt:lpstr>Sample 1099-DIV</vt:lpstr>
      <vt:lpstr>Sample 1099-DIV (Brokerage)</vt:lpstr>
      <vt:lpstr>Dividends</vt:lpstr>
      <vt:lpstr>TS - 1099-DIV Dividends Federal section \ Income \ Enter Myself \ Interest &amp; Dividends (1099-INT, 1099-DIV) \ Dividend Income, Form 1099-DIV, Box 1</vt:lpstr>
      <vt:lpstr>1099-DIV Dividends - TS Tips</vt:lpstr>
      <vt:lpstr>1099-DIV on Brokerage Statement</vt:lpstr>
      <vt:lpstr>Exempt Interest Dividends from Mutual Funds</vt:lpstr>
      <vt:lpstr>TS – Entering Exempt Interest Dividends</vt:lpstr>
      <vt:lpstr>TS - 1099-DIV  Exempt Interest Dividends Federal section \ Income \ Enter Myself \ Interest &amp; Dividends (1099-INT, 1099-DIV) \ Tax Exempt Interest Income, Form 1099-INT, Box 8 or Form 1099-DIV, Box 10</vt:lpstr>
      <vt:lpstr>TS - 1099-DIV Exempt Interest Dividends Federal section \ Income \ Enter Myself \ Interest &amp; Dividends (1099-INT, 1099-DIV) \ Tax Exempt Interest Income, Form 1099-INT, Box 8 or Form 1099-DIV, Box 10</vt:lpstr>
      <vt:lpstr>TS - 1099-DIV Exempt Interest Dividends That Are Taxable for NJ Federal section \ Income \ Enter Myself \ Interest &amp; Dividends (1099-INT, 1099-DIV) \ Tax Exempt Interest Income, Form 1099-INT, Box 8 or Form 1099-DIV, Box 10</vt:lpstr>
      <vt:lpstr>Specified Private Activity Bond Interest or Bond Interest Dividends</vt:lpstr>
      <vt:lpstr>  TS – Private Activity Bond (PAB) Interest or PAB Interest Dividends Federal section \ Other Taxes \ Alternative Minimum Tax (For 6251)  </vt:lpstr>
      <vt:lpstr>Interest &amp; Dividends Reported on  Schedule K-1 (Partner’s Share of Income)</vt:lpstr>
      <vt:lpstr>Sample K-1 Interest &amp; Dividends From Schedule K-1</vt:lpstr>
      <vt:lpstr>TS - Interest &amp; Dividends From Schedule K-1 Federal section \ Income \ Enter Myself \ Other Income \ K-1 Earnings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H 509</dc:creator>
  <cp:lastModifiedBy>Al TP4F</cp:lastModifiedBy>
  <cp:revision>3</cp:revision>
  <cp:lastPrinted>2012-10-15T20:27:10Z</cp:lastPrinted>
  <dcterms:created xsi:type="dcterms:W3CDTF">2014-10-17T16:41:52Z</dcterms:created>
  <dcterms:modified xsi:type="dcterms:W3CDTF">2016-12-12T20:55:18Z</dcterms:modified>
</cp:coreProperties>
</file>